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8"/>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Light" charset="1" panose="020B0306030504020204"/>
      <p:regular r:id="rId14"/>
    </p:embeddedFont>
    <p:embeddedFont>
      <p:font typeface="Open Sans Light Italics" charset="1" panose="020B0306030504020204"/>
      <p:regular r:id="rId15"/>
    </p:embeddedFont>
    <p:embeddedFont>
      <p:font typeface="Open Sans Ultra-Bold" charset="1" panose="00000000000000000000"/>
      <p:regular r:id="rId16"/>
    </p:embeddedFont>
    <p:embeddedFont>
      <p:font typeface="Open Sans Ultra-Bold Italics" charset="1" panose="00000000000000000000"/>
      <p:regular r:id="rId17"/>
    </p:embeddedFont>
    <p:embeddedFont>
      <p:font typeface="Montserrat" charset="1" panose="00000500000000000000"/>
      <p:regular r:id="rId18"/>
    </p:embeddedFont>
    <p:embeddedFont>
      <p:font typeface="Montserrat Bold" charset="1" panose="00000800000000000000"/>
      <p:regular r:id="rId19"/>
    </p:embeddedFont>
    <p:embeddedFont>
      <p:font typeface="Montserrat Italics" charset="1" panose="00000500000000000000"/>
      <p:regular r:id="rId20"/>
    </p:embeddedFont>
    <p:embeddedFont>
      <p:font typeface="Montserrat Bold Italics" charset="1" panose="00000800000000000000"/>
      <p:regular r:id="rId21"/>
    </p:embeddedFont>
    <p:embeddedFont>
      <p:font typeface="Montserrat Thin" charset="1" panose="00000300000000000000"/>
      <p:regular r:id="rId22"/>
    </p:embeddedFont>
    <p:embeddedFont>
      <p:font typeface="Montserrat Thin Italics" charset="1" panose="00000300000000000000"/>
      <p:regular r:id="rId23"/>
    </p:embeddedFont>
    <p:embeddedFont>
      <p:font typeface="Montserrat Extra-Light" charset="1" panose="00000300000000000000"/>
      <p:regular r:id="rId24"/>
    </p:embeddedFont>
    <p:embeddedFont>
      <p:font typeface="Montserrat Extra-Light Italics" charset="1" panose="00000300000000000000"/>
      <p:regular r:id="rId25"/>
    </p:embeddedFont>
    <p:embeddedFont>
      <p:font typeface="Montserrat Light" charset="1" panose="00000400000000000000"/>
      <p:regular r:id="rId26"/>
    </p:embeddedFont>
    <p:embeddedFont>
      <p:font typeface="Montserrat Light Italics" charset="1" panose="00000400000000000000"/>
      <p:regular r:id="rId27"/>
    </p:embeddedFont>
    <p:embeddedFont>
      <p:font typeface="Montserrat Medium" charset="1" panose="00000600000000000000"/>
      <p:regular r:id="rId28"/>
    </p:embeddedFont>
    <p:embeddedFont>
      <p:font typeface="Montserrat Medium Italics" charset="1" panose="00000600000000000000"/>
      <p:regular r:id="rId29"/>
    </p:embeddedFont>
    <p:embeddedFont>
      <p:font typeface="Montserrat Semi-Bold" charset="1" panose="00000700000000000000"/>
      <p:regular r:id="rId30"/>
    </p:embeddedFont>
    <p:embeddedFont>
      <p:font typeface="Montserrat Semi-Bold Italics" charset="1" panose="00000700000000000000"/>
      <p:regular r:id="rId31"/>
    </p:embeddedFont>
    <p:embeddedFont>
      <p:font typeface="Montserrat Ultra-Bold" charset="1" panose="00000900000000000000"/>
      <p:regular r:id="rId32"/>
    </p:embeddedFont>
    <p:embeddedFont>
      <p:font typeface="Montserrat Ultra-Bold Italics" charset="1" panose="00000900000000000000"/>
      <p:regular r:id="rId33"/>
    </p:embeddedFont>
    <p:embeddedFont>
      <p:font typeface="Montserrat Heavy" charset="1" panose="00000A00000000000000"/>
      <p:regular r:id="rId34"/>
    </p:embeddedFont>
    <p:embeddedFont>
      <p:font typeface="Montserrat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notesMasters/notesMaster1.xml" Type="http://schemas.openxmlformats.org/officeDocument/2006/relationships/notesMaster"/><Relationship Id="rId49" Target="theme/theme2.xml" Type="http://schemas.openxmlformats.org/officeDocument/2006/relationships/theme"/><Relationship Id="rId5" Target="tableStyles.xml" Type="http://schemas.openxmlformats.org/officeDocument/2006/relationships/tableStyles"/><Relationship Id="rId50" Target="notesSlides/notesSlide1.xml" Type="http://schemas.openxmlformats.org/officeDocument/2006/relationships/notesSlide"/><Relationship Id="rId51" Target="notesSlides/notesSlide2.xml" Type="http://schemas.openxmlformats.org/officeDocument/2006/relationships/notesSlide"/><Relationship Id="rId52" Target="notesSlides/notesSlide3.xml" Type="http://schemas.openxmlformats.org/officeDocument/2006/relationships/notesSlide"/><Relationship Id="rId53" Target="notesSlides/notesSlide4.xml" Type="http://schemas.openxmlformats.org/officeDocument/2006/relationships/notesSlide"/><Relationship Id="rId54" Target="notesSlides/notesSlide5.xml" Type="http://schemas.openxmlformats.org/officeDocument/2006/relationships/notesSlide"/><Relationship Id="rId55" Target="notesSlides/notesSlide6.xml" Type="http://schemas.openxmlformats.org/officeDocument/2006/relationships/notesSlide"/><Relationship Id="rId56"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everyone,</a:t>
            </a:r>
          </a:p>
          <a:p>
            <a:r>
              <a:rPr lang="en-US"/>
              <a:t/>
            </a:r>
          </a:p>
          <a:p>
            <a:r>
              <a:rPr lang="en-US"/>
              <a:t>My name is Aulliya, and I'm here to talk to you about our research on increasing employee capabilities in the hotel industry.</a:t>
            </a:r>
          </a:p>
          <a:p>
            <a:r>
              <a:rPr lang="en-US"/>
              <a:t/>
            </a:r>
          </a:p>
          <a:p>
            <a:r>
              <a:rPr lang="en-US"/>
              <a:t>I'm really passionate about this topic, and I hope you'll find it as interesting as I do.</a:t>
            </a:r>
          </a:p>
          <a:p>
            <a:r>
              <a:rPr lang="en-US"/>
              <a:t/>
            </a:r>
          </a:p>
          <a:p>
            <a:r>
              <a:rPr lang="en-US"/>
              <a:t>I'm joined by my co-authors, Mr Jiwangga, Ms Cindi, Mrs Umi, and Mrs Dian.</a:t>
            </a:r>
          </a:p>
          <a:p>
            <a:r>
              <a:rPr lang="en-US"/>
              <a:t/>
            </a:r>
          </a:p>
          <a:p>
            <a:r>
              <a:rPr lang="en-US"/>
              <a:t>We've been working on this research for a few month, and we're excited to finally share it with you.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following are the details of the discussion that we will convey today. So I will convey the points listed below. To shorten the time, I'll just start straight away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BSC (Balance Scorecard) is a method of measuring or assessing the level</a:t>
            </a:r>
          </a:p>
          <a:p>
            <a:r>
              <a:rPr lang="en-US"/>
              <a:t>of company performance achievement which can be reviewed through several</a:t>
            </a:r>
          </a:p>
          <a:p>
            <a:r>
              <a:rPr lang="en-US"/>
              <a:t>aspects or what is often called perspective.</a:t>
            </a:r>
          </a:p>
          <a:p>
            <a:r>
              <a:rPr lang="en-US"/>
              <a:t>The perspectives or component aspects in question are financial</a:t>
            </a:r>
          </a:p>
          <a:p>
            <a:r>
              <a:rPr lang="en-US"/>
              <a:t>perspective, customer perspective, internal business process perspective. , as well</a:t>
            </a:r>
          </a:p>
          <a:p>
            <a:r>
              <a:rPr lang="en-US"/>
              <a:t>as a learning and growth perspective (Hansen and Mowen, 2009:366 in Surya,</a:t>
            </a:r>
          </a:p>
          <a:p>
            <a:r>
              <a:rPr lang="en-US"/>
              <a:t>2014). </a:t>
            </a:r>
          </a:p>
          <a:p>
            <a:r>
              <a:rPr lang="en-US"/>
              <a:t/>
            </a:r>
          </a:p>
          <a:p>
            <a:r>
              <a:rPr lang="en-US"/>
              <a:t>1. The financial perspective aims to ensure that the company obtains a return</a:t>
            </a:r>
          </a:p>
          <a:p>
            <a:r>
              <a:rPr lang="en-US"/>
              <a:t>on the investment made or to measure the achievement of financial success.</a:t>
            </a:r>
          </a:p>
          <a:p>
            <a:r>
              <a:rPr lang="en-US"/>
              <a:t/>
            </a:r>
          </a:p>
          <a:p>
            <a:r>
              <a:rPr lang="en-US"/>
              <a:t>2. Perspective Customer focuses on the entity of customer satisfaction with the company's products or services which is an indicator of the company's success.</a:t>
            </a:r>
          </a:p>
          <a:p>
            <a:r>
              <a:rPr lang="en-US"/>
              <a:t/>
            </a:r>
          </a:p>
          <a:p>
            <a:r>
              <a:rPr lang="en-US"/>
              <a:t>3. The internal business process perspective is to determine how well the</a:t>
            </a:r>
          </a:p>
          <a:p>
            <a:r>
              <a:rPr lang="en-US"/>
              <a:t>strategy used by the company is formulated, as well as leading to new ways that can</a:t>
            </a:r>
          </a:p>
          <a:p>
            <a:r>
              <a:rPr lang="en-US"/>
              <a:t>better meet customer needs. </a:t>
            </a:r>
          </a:p>
          <a:p>
            <a:r>
              <a:rPr lang="en-US"/>
              <a:t/>
            </a:r>
          </a:p>
          <a:p>
            <a:r>
              <a:rPr lang="en-US"/>
              <a:t>4. The learning and growth perspective focuses more</a:t>
            </a:r>
          </a:p>
          <a:p>
            <a:r>
              <a:rPr lang="en-US"/>
              <a:t>on a worker or employee in the company, such as the culture that is promoted, the</a:t>
            </a:r>
          </a:p>
          <a:p>
            <a:r>
              <a:rPr lang="en-US"/>
              <a:t>work environment that has an influence, the knowledge possessed, and the skills of</a:t>
            </a:r>
          </a:p>
          <a:p>
            <a:r>
              <a:rPr lang="en-US"/>
              <a:t>each individual within it, and there are many steps that can be taken in the learning</a:t>
            </a:r>
          </a:p>
          <a:p>
            <a:r>
              <a:rPr lang="en-US"/>
              <a:t>method for employees.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type of research approach used in this research is a qualitative</a:t>
            </a:r>
          </a:p>
          <a:p>
            <a:r>
              <a:rPr lang="en-US"/>
              <a:t>approach. The type of approach used in this research is descriptive research. This</a:t>
            </a:r>
          </a:p>
          <a:p>
            <a:r>
              <a:rPr lang="en-US"/>
              <a:t>research activity starts from January to July 2022. The object of this research is an</a:t>
            </a:r>
          </a:p>
          <a:p>
            <a:r>
              <a:rPr lang="en-US"/>
              <a:t>effective strategy or optimization strategy for achieving a learning and growth</a:t>
            </a:r>
          </a:p>
          <a:p>
            <a:r>
              <a:rPr lang="en-US"/>
              <a:t>perspective in the Balance Scorecard through an organizational culture and work</a:t>
            </a:r>
          </a:p>
          <a:p>
            <a:r>
              <a:rPr lang="en-US"/>
              <a:t>environment approach at The Westin Surabaya Hotel. The subject of this research</a:t>
            </a:r>
          </a:p>
          <a:p>
            <a:r>
              <a:rPr lang="en-US"/>
              <a:t>is the Human Resources Department. The population in this study was</a:t>
            </a:r>
          </a:p>
          <a:p>
            <a:r>
              <a:rPr lang="en-US"/>
              <a:t>approximately 200 employees. The method used in determining the sample is</a:t>
            </a:r>
          </a:p>
          <a:p>
            <a:r>
              <a:rPr lang="en-US"/>
              <a:t>purposive sampling, namely with the requirement that workers or employees have</a:t>
            </a:r>
          </a:p>
          <a:p>
            <a:r>
              <a:rPr lang="en-US"/>
              <a:t>at least 2 years of experience in the field of Human Resources, with ages 20 to 55</a:t>
            </a:r>
          </a:p>
          <a:p>
            <a:r>
              <a:rPr lang="en-US"/>
              <a:t>years. The data collection methods used in this research are library research and</a:t>
            </a:r>
          </a:p>
          <a:p>
            <a:r>
              <a:rPr lang="en-US"/>
              <a:t>field studies consisting of interview methods, observation methods and</a:t>
            </a:r>
          </a:p>
          <a:p>
            <a:r>
              <a:rPr lang="en-US"/>
              <a:t>documentation methods with attached data for the past two years. The qualitative</a:t>
            </a:r>
          </a:p>
          <a:p>
            <a:r>
              <a:rPr lang="en-US"/>
              <a:t>International Conference on Economy, Management, and Business (IC-EMBus) 5</a:t>
            </a:r>
          </a:p>
          <a:p>
            <a:r>
              <a:rPr lang="en-US"/>
              <a:t>data analysis technique used is the Miles, Huberman &amp; Saldana (2014) model,</a:t>
            </a:r>
          </a:p>
          <a:p>
            <a:r>
              <a:rPr lang="en-US"/>
              <a:t>namely data collection, data reduction, data presentation, and drawing conclusions.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achieve a goal, of course the role of existing human resources is very</a:t>
            </a:r>
          </a:p>
          <a:p>
            <a:r>
              <a:rPr lang="en-US"/>
              <a:t>necessary. According to Robbins, Stephen P. Judge and Timothy A (2008:56),</a:t>
            </a:r>
          </a:p>
          <a:p>
            <a:r>
              <a:rPr lang="en-US"/>
              <a:t>12 IC-EMBUS VOL.1, 2023</a:t>
            </a:r>
          </a:p>
          <a:p>
            <a:r>
              <a:rPr lang="en-US"/>
              <a:t/>
            </a:r>
          </a:p>
          <a:p>
            <a:r>
              <a:rPr lang="en-US"/>
              <a:t>capability can be defined as an ability possessed by a person. However,</a:t>
            </a:r>
          </a:p>
          <a:p>
            <a:r>
              <a:rPr lang="en-US"/>
              <a:t>capability is not limited to the skills or skills possessed by a person, but rather</a:t>
            </a:r>
          </a:p>
          <a:p>
            <a:r>
              <a:rPr lang="en-US"/>
              <a:t>how that person also understands in detail and truly masters his abilities starting</a:t>
            </a:r>
          </a:p>
          <a:p>
            <a:r>
              <a:rPr lang="en-US"/>
              <a:t>from weak points to how to overcome them. This property aims to maintain and</a:t>
            </a:r>
          </a:p>
          <a:p>
            <a:r>
              <a:rPr lang="en-US"/>
              <a:t>develop employee capabilities optimally so that they can excel and contribute</a:t>
            </a:r>
          </a:p>
          <a:p>
            <a:r>
              <a:rPr lang="en-US"/>
              <a:t>more to the property. The success or benefits obtained by the property include:</a:t>
            </a:r>
          </a:p>
          <a:p>
            <a:r>
              <a:rPr lang="en-US"/>
              <a:t>hotel ratings getting better or higher, more repeat guests coming, increasing</a:t>
            </a:r>
          </a:p>
          <a:p>
            <a:r>
              <a:rPr lang="en-US"/>
              <a:t>profits earned, and of course making it easier for employees to do their work in</a:t>
            </a:r>
          </a:p>
          <a:p>
            <a:r>
              <a:rPr lang="en-US"/>
              <a:t>the future. Meanwhile, the benefit that employees can experience is promotion to</a:t>
            </a:r>
          </a:p>
          <a:p>
            <a:r>
              <a:rPr lang="en-US"/>
              <a:t>a higher position if the employee is deemed capable and suitable for that position.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achieve an organization's goals, there are undoubtedly numerous factors that can influence its success. Organizational culture and work environment are two crucial factors that play a significant role in goal attainment. One effective strategy that can be implemented to achieve the learning and growth perspective in a balanced scorecard is through training programs.</a:t>
            </a:r>
          </a:p>
          <a:p>
            <a:r>
              <a:rPr lang="en-US"/>
              <a:t/>
            </a:r>
          </a:p>
          <a:p>
            <a:r>
              <a:rPr lang="en-US"/>
              <a:t>Effective training programs can enhance employee knowledge, skills, and behaviors, ultimately leading to improved overall organizational performance. Therefore, it is essential for organizations to invest time and resources in developing high-quality training programs.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for your attention. We hope this presentation has provided valuable insights into strategies for achieving the learning and growth perspective in a balanced scorecard.</a:t>
            </a:r>
          </a:p>
          <a:p>
            <a:r>
              <a:rPr lang="en-US"/>
              <a:t/>
            </a:r>
          </a:p>
          <a:p>
            <a:r>
              <a:rPr lang="en-US"/>
              <a:t>We encourage organizations to consider implementing effective training programs as part of their strategy for achieving their goals.</a:t>
            </a:r>
          </a:p>
          <a:p>
            <a:r>
              <a:rPr lang="en-US"/>
              <a:t/>
            </a:r>
          </a:p>
          <a:p>
            <a:r>
              <a:rPr lang="en-US"/>
              <a:t>Thank you and good evening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18.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706779" y="-259311"/>
            <a:ext cx="11952971" cy="10966414"/>
          </a:xfrm>
          <a:custGeom>
            <a:avLst/>
            <a:gdLst/>
            <a:ahLst/>
            <a:cxnLst/>
            <a:rect r="r" b="b" t="t" l="l"/>
            <a:pathLst>
              <a:path h="10966414" w="11952971">
                <a:moveTo>
                  <a:pt x="0" y="0"/>
                </a:moveTo>
                <a:lnTo>
                  <a:pt x="11952971" y="0"/>
                </a:lnTo>
                <a:lnTo>
                  <a:pt x="11952971" y="10966414"/>
                </a:lnTo>
                <a:lnTo>
                  <a:pt x="0" y="10966414"/>
                </a:lnTo>
                <a:lnTo>
                  <a:pt x="0" y="0"/>
                </a:lnTo>
                <a:close/>
              </a:path>
            </a:pathLst>
          </a:custGeom>
          <a:blipFill>
            <a:blip r:embed="rId3"/>
            <a:stretch>
              <a:fillRect l="-10046" t="0" r="-5603" b="0"/>
            </a:stretch>
          </a:blipFill>
        </p:spPr>
      </p:sp>
      <p:sp>
        <p:nvSpPr>
          <p:cNvPr name="AutoShape 3" id="3"/>
          <p:cNvSpPr/>
          <p:nvPr/>
        </p:nvSpPr>
        <p:spPr>
          <a:xfrm rot="-7020778">
            <a:off x="-9679583" y="-564868"/>
            <a:ext cx="16230600" cy="12484638"/>
          </a:xfrm>
          <a:prstGeom prst="rect">
            <a:avLst/>
          </a:prstGeom>
          <a:solidFill>
            <a:srgbClr val="213559"/>
          </a:solidFill>
        </p:spPr>
      </p:sp>
      <p:sp>
        <p:nvSpPr>
          <p:cNvPr name="AutoShape 4" id="4"/>
          <p:cNvSpPr/>
          <p:nvPr/>
        </p:nvSpPr>
        <p:spPr>
          <a:xfrm rot="-7020778">
            <a:off x="-6677952" y="-1110647"/>
            <a:ext cx="17426136" cy="13830948"/>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flipV="true">
            <a:off x="-4843337" y="2842237"/>
            <a:ext cx="8840359" cy="99435"/>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1" id="11"/>
          <p:cNvSpPr txBox="true"/>
          <p:nvPr/>
        </p:nvSpPr>
        <p:spPr>
          <a:xfrm rot="0">
            <a:off x="628699" y="5143500"/>
            <a:ext cx="15739072" cy="3092651"/>
          </a:xfrm>
          <a:prstGeom prst="rect">
            <a:avLst/>
          </a:prstGeom>
        </p:spPr>
        <p:txBody>
          <a:bodyPr anchor="t" rtlCol="false" tIns="0" lIns="0" bIns="0" rIns="0">
            <a:spAutoFit/>
          </a:bodyPr>
          <a:lstStyle/>
          <a:p>
            <a:pPr>
              <a:lnSpc>
                <a:spcPts val="6138"/>
              </a:lnSpc>
            </a:pPr>
            <a:r>
              <a:rPr lang="en-US" sz="5158" spc="-304">
                <a:solidFill>
                  <a:srgbClr val="FFFFFF"/>
                </a:solidFill>
                <a:latin typeface="Montserrat Ultra-Bold Italics"/>
              </a:rPr>
              <a:t>INCREASING EMPLOYEE CAPABILITIES IN THE HOTEL INDUSTRY: CASE STUDY OF BALANCED SCORECARD IMPLEMENTATION FROM A LEARNING AND GROWTH PERSPECTIVE</a:t>
            </a:r>
          </a:p>
        </p:txBody>
      </p:sp>
      <p:sp>
        <p:nvSpPr>
          <p:cNvPr name="TextBox 12" id="12"/>
          <p:cNvSpPr txBox="true"/>
          <p:nvPr/>
        </p:nvSpPr>
        <p:spPr>
          <a:xfrm rot="0">
            <a:off x="628699" y="8598101"/>
            <a:ext cx="10467071" cy="941068"/>
          </a:xfrm>
          <a:prstGeom prst="rect">
            <a:avLst/>
          </a:prstGeom>
        </p:spPr>
        <p:txBody>
          <a:bodyPr anchor="t" rtlCol="false" tIns="0" lIns="0" bIns="0" rIns="0">
            <a:spAutoFit/>
          </a:bodyPr>
          <a:lstStyle/>
          <a:p>
            <a:pPr>
              <a:lnSpc>
                <a:spcPts val="3780"/>
              </a:lnSpc>
            </a:pPr>
            <a:r>
              <a:rPr lang="en-US" sz="2700">
                <a:solidFill>
                  <a:srgbClr val="FFFFFF"/>
                </a:solidFill>
                <a:latin typeface="Open Sans Bold"/>
              </a:rPr>
              <a:t>Jiwangga Hadi Nata, Cindi Laurencia Soebagio, Umi Farichah Bascha, Dian Yulie Reindrawati, Aulliya Dwi Armita</a:t>
            </a:r>
          </a:p>
        </p:txBody>
      </p:sp>
      <p:sp>
        <p:nvSpPr>
          <p:cNvPr name="TextBox 13" id="13"/>
          <p:cNvSpPr txBox="true"/>
          <p:nvPr/>
        </p:nvSpPr>
        <p:spPr>
          <a:xfrm rot="0">
            <a:off x="12153546" y="349138"/>
            <a:ext cx="5809335" cy="464818"/>
          </a:xfrm>
          <a:prstGeom prst="rect">
            <a:avLst/>
          </a:prstGeom>
        </p:spPr>
        <p:txBody>
          <a:bodyPr anchor="t" rtlCol="false" tIns="0" lIns="0" bIns="0" rIns="0">
            <a:spAutoFit/>
          </a:bodyPr>
          <a:lstStyle/>
          <a:p>
            <a:pPr>
              <a:lnSpc>
                <a:spcPts val="3780"/>
              </a:lnSpc>
            </a:pPr>
            <a:r>
              <a:rPr lang="en-US" sz="2700">
                <a:solidFill>
                  <a:srgbClr val="FFFFFF"/>
                </a:solidFill>
                <a:latin typeface="Open Sans Bold"/>
              </a:rPr>
              <a:t>Presented by: Aulliya Dwi Armita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sp>
        <p:nvSpPr>
          <p:cNvPr name="TextBox 5" id="5"/>
          <p:cNvSpPr txBox="true"/>
          <p:nvPr/>
        </p:nvSpPr>
        <p:spPr>
          <a:xfrm rot="0">
            <a:off x="1515696" y="1346164"/>
            <a:ext cx="6192311" cy="798542"/>
          </a:xfrm>
          <a:prstGeom prst="rect">
            <a:avLst/>
          </a:prstGeom>
        </p:spPr>
        <p:txBody>
          <a:bodyPr anchor="t" rtlCol="false" tIns="0" lIns="0" bIns="0" rIns="0">
            <a:spAutoFit/>
          </a:bodyPr>
          <a:lstStyle/>
          <a:p>
            <a:pPr algn="just">
              <a:lnSpc>
                <a:spcPts val="5958"/>
              </a:lnSpc>
            </a:pPr>
            <a:r>
              <a:rPr lang="en-US" sz="6080" spc="-358">
                <a:solidFill>
                  <a:srgbClr val="FFFFFF"/>
                </a:solidFill>
                <a:latin typeface="Montserrat Ultra-Bold Italics"/>
              </a:rPr>
              <a:t>Interview Result</a:t>
            </a:r>
          </a:p>
        </p:txBody>
      </p:sp>
      <p:sp>
        <p:nvSpPr>
          <p:cNvPr name="TextBox 6" id="6"/>
          <p:cNvSpPr txBox="true"/>
          <p:nvPr/>
        </p:nvSpPr>
        <p:spPr>
          <a:xfrm rot="0">
            <a:off x="1515696" y="2512017"/>
            <a:ext cx="15338496" cy="3588512"/>
          </a:xfrm>
          <a:prstGeom prst="rect">
            <a:avLst/>
          </a:prstGeom>
        </p:spPr>
        <p:txBody>
          <a:bodyPr anchor="t" rtlCol="false" tIns="0" lIns="0" bIns="0" rIns="0">
            <a:spAutoFit/>
          </a:bodyPr>
          <a:lstStyle/>
          <a:p>
            <a:pPr algn="just" marL="526795" indent="-263398" lvl="1">
              <a:lnSpc>
                <a:spcPts val="3171"/>
              </a:lnSpc>
              <a:buFont typeface="Arial"/>
              <a:buChar char="•"/>
            </a:pPr>
            <a:r>
              <a:rPr lang="en-US" sz="2439" spc="48">
                <a:solidFill>
                  <a:srgbClr val="FFFFFF"/>
                </a:solidFill>
                <a:latin typeface="Montserrat"/>
              </a:rPr>
              <a:t>There are elements of management, namely P-O-A-C or Planning, Organizing, Actuating, and Controlling. By choosing a strategy in the form of daily training, it will quickly help improve an employee's capabilities</a:t>
            </a:r>
          </a:p>
          <a:p>
            <a:pPr algn="just" marL="526795" indent="-263398" lvl="1">
              <a:lnSpc>
                <a:spcPts val="3171"/>
              </a:lnSpc>
              <a:buFont typeface="Arial"/>
              <a:buChar char="•"/>
            </a:pPr>
            <a:r>
              <a:rPr lang="en-US" sz="2439" spc="48">
                <a:solidFill>
                  <a:srgbClr val="FFFFFF"/>
                </a:solidFill>
                <a:latin typeface="Montserrat"/>
              </a:rPr>
              <a:t>Good achievements in the learning and growth perspective in BSC it will produce very positive things and achieve the hotel's vision and mission very easily</a:t>
            </a:r>
          </a:p>
          <a:p>
            <a:pPr algn="just">
              <a:lnSpc>
                <a:spcPts val="3171"/>
              </a:lnSpc>
            </a:pPr>
          </a:p>
          <a:p>
            <a:pPr algn="just">
              <a:lnSpc>
                <a:spcPts val="3171"/>
              </a:lnSpc>
            </a:pPr>
          </a:p>
          <a:p>
            <a:pPr algn="just">
              <a:lnSpc>
                <a:spcPts val="3171"/>
              </a:lnSpc>
            </a:pPr>
          </a:p>
          <a:p>
            <a:pPr algn="just">
              <a:lnSpc>
                <a:spcPts val="3171"/>
              </a:lnSpc>
            </a:pPr>
          </a:p>
        </p:txBody>
      </p:sp>
      <p:sp>
        <p:nvSpPr>
          <p:cNvPr name="Freeform 7" id="7"/>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grpSp>
        <p:nvGrpSpPr>
          <p:cNvPr name="Group 5" id="5"/>
          <p:cNvGrpSpPr/>
          <p:nvPr/>
        </p:nvGrpSpPr>
        <p:grpSpPr>
          <a:xfrm rot="0">
            <a:off x="-330479" y="-247859"/>
            <a:ext cx="8456256" cy="10782718"/>
            <a:chOff x="0" y="0"/>
            <a:chExt cx="11275007" cy="14376958"/>
          </a:xfrm>
        </p:grpSpPr>
        <p:pic>
          <p:nvPicPr>
            <p:cNvPr name="Picture 6" id="6"/>
            <p:cNvPicPr>
              <a:picLocks noChangeAspect="true"/>
            </p:cNvPicPr>
            <p:nvPr/>
          </p:nvPicPr>
          <p:blipFill>
            <a:blip r:embed="rId5"/>
            <a:srcRect l="20538" t="0" r="27178" b="0"/>
            <a:stretch>
              <a:fillRect/>
            </a:stretch>
          </p:blipFill>
          <p:spPr>
            <a:xfrm flipH="false" flipV="false">
              <a:off x="0" y="0"/>
              <a:ext cx="11275007" cy="14376958"/>
            </a:xfrm>
            <a:prstGeom prst="rect">
              <a:avLst/>
            </a:prstGeom>
          </p:spPr>
        </p:pic>
      </p:grpSp>
      <p:sp>
        <p:nvSpPr>
          <p:cNvPr name="TextBox 7" id="7"/>
          <p:cNvSpPr txBox="true"/>
          <p:nvPr/>
        </p:nvSpPr>
        <p:spPr>
          <a:xfrm rot="0">
            <a:off x="9021688" y="1549522"/>
            <a:ext cx="5153535" cy="798721"/>
          </a:xfrm>
          <a:prstGeom prst="rect">
            <a:avLst/>
          </a:prstGeom>
        </p:spPr>
        <p:txBody>
          <a:bodyPr anchor="t" rtlCol="false" tIns="0" lIns="0" bIns="0" rIns="0">
            <a:spAutoFit/>
          </a:bodyPr>
          <a:lstStyle/>
          <a:p>
            <a:pPr algn="just">
              <a:lnSpc>
                <a:spcPts val="5958"/>
              </a:lnSpc>
            </a:pPr>
            <a:r>
              <a:rPr lang="en-US" sz="6080" spc="-358">
                <a:solidFill>
                  <a:srgbClr val="FFFFFF"/>
                </a:solidFill>
                <a:latin typeface="Montserrat Ultra-Bold Italics"/>
              </a:rPr>
              <a:t>CONCLUSION</a:t>
            </a:r>
          </a:p>
        </p:txBody>
      </p:sp>
      <p:sp>
        <p:nvSpPr>
          <p:cNvPr name="TextBox 8" id="8"/>
          <p:cNvSpPr txBox="true"/>
          <p:nvPr/>
        </p:nvSpPr>
        <p:spPr>
          <a:xfrm rot="0">
            <a:off x="9021688" y="3081896"/>
            <a:ext cx="6950501" cy="6416796"/>
          </a:xfrm>
          <a:prstGeom prst="rect">
            <a:avLst/>
          </a:prstGeom>
        </p:spPr>
        <p:txBody>
          <a:bodyPr anchor="t" rtlCol="false" tIns="0" lIns="0" bIns="0" rIns="0">
            <a:spAutoFit/>
          </a:bodyPr>
          <a:lstStyle/>
          <a:p>
            <a:pPr algn="just" marL="580480" indent="-290240" lvl="1">
              <a:lnSpc>
                <a:spcPts val="3925"/>
              </a:lnSpc>
              <a:buFont typeface="Arial"/>
              <a:buChar char="•"/>
            </a:pPr>
            <a:r>
              <a:rPr lang="en-US" sz="2688" spc="53">
                <a:solidFill>
                  <a:srgbClr val="FFFFFF"/>
                </a:solidFill>
                <a:latin typeface="Montserrat"/>
              </a:rPr>
              <a:t>An effort to achieve the goals of an organization, of course there are many factors that can influence it.</a:t>
            </a:r>
          </a:p>
          <a:p>
            <a:pPr algn="just" marL="1160960" indent="-386987" lvl="2">
              <a:lnSpc>
                <a:spcPts val="3925"/>
              </a:lnSpc>
              <a:buFont typeface="Arial"/>
              <a:buChar char="⚬"/>
            </a:pPr>
            <a:r>
              <a:rPr lang="en-US" sz="2688" spc="53">
                <a:solidFill>
                  <a:srgbClr val="FFFFFF"/>
                </a:solidFill>
                <a:latin typeface="Montserrat"/>
              </a:rPr>
              <a:t>Organizational culture</a:t>
            </a:r>
          </a:p>
          <a:p>
            <a:pPr algn="just" marL="1160960" indent="-386987" lvl="2">
              <a:lnSpc>
                <a:spcPts val="3925"/>
              </a:lnSpc>
              <a:buFont typeface="Arial"/>
              <a:buChar char="⚬"/>
            </a:pPr>
            <a:r>
              <a:rPr lang="en-US" sz="2688" spc="53">
                <a:solidFill>
                  <a:srgbClr val="FFFFFF"/>
                </a:solidFill>
                <a:latin typeface="Montserrat"/>
              </a:rPr>
              <a:t>Work environment</a:t>
            </a:r>
          </a:p>
          <a:p>
            <a:pPr algn="just" marL="580480" indent="-290240" lvl="1">
              <a:lnSpc>
                <a:spcPts val="3925"/>
              </a:lnSpc>
              <a:buFont typeface="Arial"/>
              <a:buChar char="•"/>
            </a:pPr>
            <a:r>
              <a:rPr lang="en-US" sz="2688" spc="53">
                <a:solidFill>
                  <a:srgbClr val="FFFFFF"/>
                </a:solidFill>
                <a:latin typeface="Montserrat"/>
              </a:rPr>
              <a:t>An effective strategy that can be implemented to achieve a learning and growth perspective in a balanced scorecard is through training programs</a:t>
            </a:r>
          </a:p>
          <a:p>
            <a:pPr algn="just">
              <a:lnSpc>
                <a:spcPts val="3925"/>
              </a:lnSpc>
            </a:pPr>
          </a:p>
          <a:p>
            <a:pPr algn="just">
              <a:lnSpc>
                <a:spcPts val="3925"/>
              </a:lnSpc>
            </a:pPr>
          </a:p>
          <a:p>
            <a:pPr algn="just">
              <a:lnSpc>
                <a:spcPts val="3925"/>
              </a:lnSpc>
            </a:pPr>
          </a:p>
        </p:txBody>
      </p:sp>
      <p:sp>
        <p:nvSpPr>
          <p:cNvPr name="Freeform 9" id="9"/>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0" id="10"/>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920229" y="3322995"/>
            <a:ext cx="14447542" cy="2033186"/>
          </a:xfrm>
          <a:prstGeom prst="rect">
            <a:avLst/>
          </a:prstGeom>
        </p:spPr>
        <p:txBody>
          <a:bodyPr anchor="t" rtlCol="false" tIns="0" lIns="0" bIns="0" rIns="0">
            <a:spAutoFit/>
          </a:bodyPr>
          <a:lstStyle/>
          <a:p>
            <a:pPr algn="ctr">
              <a:lnSpc>
                <a:spcPts val="14898"/>
              </a:lnSpc>
            </a:pPr>
            <a:r>
              <a:rPr lang="en-US" sz="16194" spc="-955">
                <a:solidFill>
                  <a:srgbClr val="FFFFFF"/>
                </a:solidFill>
                <a:latin typeface="Montserrat Ultra-Bold"/>
              </a:rPr>
              <a:t>THANK YOU</a:t>
            </a:r>
          </a:p>
        </p:txBody>
      </p:sp>
      <p:sp>
        <p:nvSpPr>
          <p:cNvPr name="TextBox 10" id="10"/>
          <p:cNvSpPr txBox="true"/>
          <p:nvPr/>
        </p:nvSpPr>
        <p:spPr>
          <a:xfrm rot="0">
            <a:off x="5470424" y="5641932"/>
            <a:ext cx="8172232" cy="696193"/>
          </a:xfrm>
          <a:prstGeom prst="rect">
            <a:avLst/>
          </a:prstGeom>
        </p:spPr>
        <p:txBody>
          <a:bodyPr anchor="t" rtlCol="false" tIns="0" lIns="0" bIns="0" rIns="0">
            <a:spAutoFit/>
          </a:bodyPr>
          <a:lstStyle/>
          <a:p>
            <a:pPr algn="ctr">
              <a:lnSpc>
                <a:spcPts val="5719"/>
              </a:lnSpc>
            </a:pPr>
            <a:r>
              <a:rPr lang="en-US" sz="4399">
                <a:solidFill>
                  <a:srgbClr val="FFFFFF"/>
                </a:solidFill>
                <a:latin typeface="Montserrat Italics"/>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028700" y="3569421"/>
            <a:ext cx="16230600" cy="6191512"/>
          </a:xfrm>
          <a:prstGeom prst="rect">
            <a:avLst/>
          </a:prstGeom>
          <a:solidFill>
            <a:srgbClr val="213559"/>
          </a:solidFill>
        </p:spPr>
      </p:sp>
      <p:grpSp>
        <p:nvGrpSpPr>
          <p:cNvPr name="Group 5" id="5"/>
          <p:cNvGrpSpPr>
            <a:grpSpLocks noChangeAspect="true"/>
          </p:cNvGrpSpPr>
          <p:nvPr/>
        </p:nvGrpSpPr>
        <p:grpSpPr>
          <a:xfrm rot="0">
            <a:off x="9639230" y="-203728"/>
            <a:ext cx="8944351" cy="10694456"/>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5"/>
              <a:stretch>
                <a:fillRect l="-28801" t="0" r="-50549" b="0"/>
              </a:stretch>
            </a:blipFill>
          </p:spPr>
        </p:sp>
      </p:grpSp>
      <p:sp>
        <p:nvSpPr>
          <p:cNvPr name="TextBox 7" id="7"/>
          <p:cNvSpPr txBox="true"/>
          <p:nvPr/>
        </p:nvSpPr>
        <p:spPr>
          <a:xfrm rot="0">
            <a:off x="1028700" y="1200150"/>
            <a:ext cx="5935366" cy="2097024"/>
          </a:xfrm>
          <a:prstGeom prst="rect">
            <a:avLst/>
          </a:prstGeom>
        </p:spPr>
        <p:txBody>
          <a:bodyPr anchor="t" rtlCol="false" tIns="0" lIns="0" bIns="0" rIns="0">
            <a:spAutoFit/>
          </a:bodyPr>
          <a:lstStyle/>
          <a:p>
            <a:pPr>
              <a:lnSpc>
                <a:spcPts val="8071"/>
              </a:lnSpc>
            </a:pPr>
            <a:r>
              <a:rPr lang="en-US" sz="8236" spc="-485">
                <a:solidFill>
                  <a:srgbClr val="263F6B"/>
                </a:solidFill>
                <a:latin typeface="Montserrat Ultra-Bold Italics"/>
              </a:rPr>
              <a:t>TABLE OF CONTENTS</a:t>
            </a:r>
          </a:p>
        </p:txBody>
      </p:sp>
      <p:sp>
        <p:nvSpPr>
          <p:cNvPr name="TextBox 8" id="8"/>
          <p:cNvSpPr txBox="true"/>
          <p:nvPr/>
        </p:nvSpPr>
        <p:spPr>
          <a:xfrm rot="0">
            <a:off x="1623540" y="3991212"/>
            <a:ext cx="8610530" cy="5267088"/>
          </a:xfrm>
          <a:prstGeom prst="rect">
            <a:avLst/>
          </a:prstGeom>
        </p:spPr>
        <p:txBody>
          <a:bodyPr anchor="t" rtlCol="false" tIns="0" lIns="0" bIns="0" rIns="0">
            <a:spAutoFit/>
          </a:bodyPr>
          <a:lstStyle/>
          <a:p>
            <a:pPr marL="510654" indent="-255327" lvl="1">
              <a:lnSpc>
                <a:spcPts val="5321"/>
              </a:lnSpc>
              <a:buFont typeface="Arial"/>
              <a:buChar char="•"/>
            </a:pPr>
            <a:r>
              <a:rPr lang="en-US" sz="2365" spc="47">
                <a:solidFill>
                  <a:srgbClr val="FFFFFF"/>
                </a:solidFill>
                <a:latin typeface="Montserrat"/>
              </a:rPr>
              <a:t>Introduction</a:t>
            </a:r>
          </a:p>
          <a:p>
            <a:pPr marL="510654" indent="-255327" lvl="1">
              <a:lnSpc>
                <a:spcPts val="5321"/>
              </a:lnSpc>
              <a:buFont typeface="Arial"/>
              <a:buChar char="•"/>
            </a:pPr>
            <a:r>
              <a:rPr lang="en-US" sz="2365" spc="47">
                <a:solidFill>
                  <a:srgbClr val="FFFFFF"/>
                </a:solidFill>
                <a:latin typeface="Montserrat"/>
              </a:rPr>
              <a:t>Overview of Balanced Scorecard</a:t>
            </a:r>
          </a:p>
          <a:p>
            <a:pPr marL="510654" indent="-255327" lvl="1">
              <a:lnSpc>
                <a:spcPts val="5321"/>
              </a:lnSpc>
              <a:buFont typeface="Arial"/>
              <a:buChar char="•"/>
            </a:pPr>
            <a:r>
              <a:rPr lang="en-US" sz="2365" spc="47">
                <a:solidFill>
                  <a:srgbClr val="FFFFFF"/>
                </a:solidFill>
                <a:latin typeface="Montserrat"/>
              </a:rPr>
              <a:t>Research Method</a:t>
            </a:r>
          </a:p>
          <a:p>
            <a:pPr marL="510654" indent="-255327" lvl="1">
              <a:lnSpc>
                <a:spcPts val="5321"/>
              </a:lnSpc>
              <a:buFont typeface="Arial"/>
              <a:buChar char="•"/>
            </a:pPr>
            <a:r>
              <a:rPr lang="en-US" sz="2365" spc="47">
                <a:solidFill>
                  <a:srgbClr val="FFFFFF"/>
                </a:solidFill>
                <a:latin typeface="Montserrat"/>
              </a:rPr>
              <a:t>Case Study: Balanced Scorecard Implementation</a:t>
            </a:r>
          </a:p>
          <a:p>
            <a:pPr marL="510654" indent="-255327" lvl="1">
              <a:lnSpc>
                <a:spcPts val="5321"/>
              </a:lnSpc>
              <a:buFont typeface="Arial"/>
              <a:buChar char="•"/>
            </a:pPr>
            <a:r>
              <a:rPr lang="en-US" sz="2365" spc="47">
                <a:solidFill>
                  <a:srgbClr val="FFFFFF"/>
                </a:solidFill>
                <a:latin typeface="Montserrat"/>
              </a:rPr>
              <a:t>Employee Capability Enhancement Strategies</a:t>
            </a:r>
          </a:p>
          <a:p>
            <a:pPr marL="510654" indent="-255327" lvl="1">
              <a:lnSpc>
                <a:spcPts val="5321"/>
              </a:lnSpc>
              <a:buFont typeface="Arial"/>
              <a:buChar char="•"/>
            </a:pPr>
            <a:r>
              <a:rPr lang="en-US" sz="2365" spc="47">
                <a:solidFill>
                  <a:srgbClr val="FFFFFF"/>
                </a:solidFill>
                <a:latin typeface="Montserrat"/>
              </a:rPr>
              <a:t>Benefits and Outcomes</a:t>
            </a:r>
          </a:p>
          <a:p>
            <a:pPr marL="510654" indent="-255327" lvl="1">
              <a:lnSpc>
                <a:spcPts val="5321"/>
              </a:lnSpc>
              <a:buFont typeface="Arial"/>
              <a:buChar char="•"/>
            </a:pPr>
            <a:r>
              <a:rPr lang="en-US" sz="2365" spc="47">
                <a:solidFill>
                  <a:srgbClr val="FFFFFF"/>
                </a:solidFill>
                <a:latin typeface="Montserrat"/>
              </a:rPr>
              <a:t>Interview Result</a:t>
            </a:r>
          </a:p>
          <a:p>
            <a:pPr marL="510654" indent="-255327" lvl="1">
              <a:lnSpc>
                <a:spcPts val="5321"/>
              </a:lnSpc>
              <a:buFont typeface="Arial"/>
              <a:buChar char="•"/>
            </a:pPr>
            <a:r>
              <a:rPr lang="en-US" sz="2365" spc="47">
                <a:solidFill>
                  <a:srgbClr val="FFFFFF"/>
                </a:solidFill>
                <a:latin typeface="Montserrat"/>
              </a:rPr>
              <a:t>Conclusions</a:t>
            </a: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213559">
              <a:alpha val="6667"/>
            </a:srgbClr>
          </a:solidFill>
        </p:spPr>
      </p:sp>
      <p:grpSp>
        <p:nvGrpSpPr>
          <p:cNvPr name="Group 3" id="3"/>
          <p:cNvGrpSpPr/>
          <p:nvPr/>
        </p:nvGrpSpPr>
        <p:grpSpPr>
          <a:xfrm rot="0">
            <a:off x="1305387" y="1628876"/>
            <a:ext cx="4073348" cy="1669664"/>
            <a:chOff x="0" y="0"/>
            <a:chExt cx="1611126" cy="660400"/>
          </a:xfrm>
        </p:grpSpPr>
        <p:sp>
          <p:nvSpPr>
            <p:cNvPr name="Freeform 4" id="4"/>
            <p:cNvSpPr/>
            <p:nvPr/>
          </p:nvSpPr>
          <p:spPr>
            <a:xfrm flipH="false" flipV="false" rot="0">
              <a:off x="0" y="0"/>
              <a:ext cx="1611126" cy="660400"/>
            </a:xfrm>
            <a:custGeom>
              <a:avLst/>
              <a:gdLst/>
              <a:ahLst/>
              <a:cxnLst/>
              <a:rect r="r" b="b" t="t" l="l"/>
              <a:pathLst>
                <a:path h="660400" w="1611126">
                  <a:moveTo>
                    <a:pt x="1486666" y="660400"/>
                  </a:moveTo>
                  <a:lnTo>
                    <a:pt x="124460" y="660400"/>
                  </a:lnTo>
                  <a:cubicBezTo>
                    <a:pt x="55880" y="660400"/>
                    <a:pt x="0" y="604520"/>
                    <a:pt x="0" y="535940"/>
                  </a:cubicBezTo>
                  <a:lnTo>
                    <a:pt x="0" y="124460"/>
                  </a:lnTo>
                  <a:cubicBezTo>
                    <a:pt x="0" y="55880"/>
                    <a:pt x="55880" y="0"/>
                    <a:pt x="124460" y="0"/>
                  </a:cubicBezTo>
                  <a:lnTo>
                    <a:pt x="1486666" y="0"/>
                  </a:lnTo>
                  <a:cubicBezTo>
                    <a:pt x="1555246" y="0"/>
                    <a:pt x="1611126" y="55880"/>
                    <a:pt x="1611126" y="124460"/>
                  </a:cubicBezTo>
                  <a:lnTo>
                    <a:pt x="1611126" y="535940"/>
                  </a:lnTo>
                  <a:cubicBezTo>
                    <a:pt x="1611126" y="604520"/>
                    <a:pt x="1555246" y="660400"/>
                    <a:pt x="1486666" y="660400"/>
                  </a:cubicBezTo>
                  <a:close/>
                </a:path>
              </a:pathLst>
            </a:custGeom>
            <a:solidFill>
              <a:srgbClr val="FFFFFF"/>
            </a:solidFill>
          </p:spPr>
        </p:sp>
      </p:grpSp>
      <p:grpSp>
        <p:nvGrpSpPr>
          <p:cNvPr name="Group 5" id="5"/>
          <p:cNvGrpSpPr/>
          <p:nvPr/>
        </p:nvGrpSpPr>
        <p:grpSpPr>
          <a:xfrm rot="0">
            <a:off x="13306581" y="4217127"/>
            <a:ext cx="4325146" cy="1810294"/>
            <a:chOff x="0" y="0"/>
            <a:chExt cx="1577825" cy="660400"/>
          </a:xfrm>
        </p:grpSpPr>
        <p:sp>
          <p:nvSpPr>
            <p:cNvPr name="Freeform 6" id="6"/>
            <p:cNvSpPr/>
            <p:nvPr/>
          </p:nvSpPr>
          <p:spPr>
            <a:xfrm flipH="false" flipV="false" rot="0">
              <a:off x="0" y="0"/>
              <a:ext cx="1577825" cy="660400"/>
            </a:xfrm>
            <a:custGeom>
              <a:avLst/>
              <a:gdLst/>
              <a:ahLst/>
              <a:cxnLst/>
              <a:rect r="r" b="b" t="t" l="l"/>
              <a:pathLst>
                <a:path h="660400" w="1577825">
                  <a:moveTo>
                    <a:pt x="1453365" y="660400"/>
                  </a:moveTo>
                  <a:lnTo>
                    <a:pt x="124460" y="660400"/>
                  </a:lnTo>
                  <a:cubicBezTo>
                    <a:pt x="55880" y="660400"/>
                    <a:pt x="0" y="604520"/>
                    <a:pt x="0" y="535940"/>
                  </a:cubicBezTo>
                  <a:lnTo>
                    <a:pt x="0" y="124460"/>
                  </a:lnTo>
                  <a:cubicBezTo>
                    <a:pt x="0" y="55880"/>
                    <a:pt x="55880" y="0"/>
                    <a:pt x="124460" y="0"/>
                  </a:cubicBezTo>
                  <a:lnTo>
                    <a:pt x="1453365" y="0"/>
                  </a:lnTo>
                  <a:cubicBezTo>
                    <a:pt x="1521945" y="0"/>
                    <a:pt x="1577825" y="55880"/>
                    <a:pt x="1577825" y="124460"/>
                  </a:cubicBezTo>
                  <a:lnTo>
                    <a:pt x="1577825" y="535940"/>
                  </a:lnTo>
                  <a:cubicBezTo>
                    <a:pt x="1577825" y="604520"/>
                    <a:pt x="1521945" y="660400"/>
                    <a:pt x="1453365" y="660400"/>
                  </a:cubicBezTo>
                  <a:close/>
                </a:path>
              </a:pathLst>
            </a:custGeom>
            <a:solidFill>
              <a:srgbClr val="FFFFFF"/>
            </a:solidFill>
          </p:spPr>
        </p:sp>
      </p:grpSp>
      <p:sp>
        <p:nvSpPr>
          <p:cNvPr name="Freeform 7" id="7"/>
          <p:cNvSpPr/>
          <p:nvPr/>
        </p:nvSpPr>
        <p:spPr>
          <a:xfrm flipH="false" flipV="false" rot="0">
            <a:off x="6000643" y="1278424"/>
            <a:ext cx="6286714" cy="6286714"/>
          </a:xfrm>
          <a:custGeom>
            <a:avLst/>
            <a:gdLst/>
            <a:ahLst/>
            <a:cxnLst/>
            <a:rect r="r" b="b" t="t" l="l"/>
            <a:pathLst>
              <a:path h="6286714" w="6286714">
                <a:moveTo>
                  <a:pt x="0" y="0"/>
                </a:moveTo>
                <a:lnTo>
                  <a:pt x="6286714" y="0"/>
                </a:lnTo>
                <a:lnTo>
                  <a:pt x="6286714" y="6286714"/>
                </a:lnTo>
                <a:lnTo>
                  <a:pt x="0" y="6286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707239">
            <a:off x="11449765" y="5313750"/>
            <a:ext cx="1675183" cy="831310"/>
          </a:xfrm>
          <a:custGeom>
            <a:avLst/>
            <a:gdLst/>
            <a:ahLst/>
            <a:cxnLst/>
            <a:rect r="r" b="b" t="t" l="l"/>
            <a:pathLst>
              <a:path h="831310" w="1675183">
                <a:moveTo>
                  <a:pt x="0" y="0"/>
                </a:moveTo>
                <a:lnTo>
                  <a:pt x="1675184" y="0"/>
                </a:lnTo>
                <a:lnTo>
                  <a:pt x="1675184"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707239">
            <a:off x="5752281" y="1977738"/>
            <a:ext cx="1675183" cy="831310"/>
          </a:xfrm>
          <a:custGeom>
            <a:avLst/>
            <a:gdLst/>
            <a:ahLst/>
            <a:cxnLst/>
            <a:rect r="r" b="b" t="t" l="l"/>
            <a:pathLst>
              <a:path h="831310" w="1675183">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915870" y="4071357"/>
            <a:ext cx="6456261" cy="795918"/>
          </a:xfrm>
          <a:prstGeom prst="rect">
            <a:avLst/>
          </a:prstGeom>
        </p:spPr>
        <p:txBody>
          <a:bodyPr anchor="t" rtlCol="false" tIns="0" lIns="0" bIns="0" rIns="0">
            <a:spAutoFit/>
          </a:bodyPr>
          <a:lstStyle/>
          <a:p>
            <a:pPr algn="ctr">
              <a:lnSpc>
                <a:spcPts val="5942"/>
              </a:lnSpc>
            </a:pPr>
            <a:r>
              <a:rPr lang="en-US" sz="6063" spc="-357">
                <a:solidFill>
                  <a:srgbClr val="FFFFFF"/>
                </a:solidFill>
                <a:latin typeface="Montserrat Ultra-Bold Italics"/>
              </a:rPr>
              <a:t>INTRODUCTION</a:t>
            </a:r>
          </a:p>
        </p:txBody>
      </p:sp>
      <p:sp>
        <p:nvSpPr>
          <p:cNvPr name="TextBox 11" id="11"/>
          <p:cNvSpPr txBox="true"/>
          <p:nvPr/>
        </p:nvSpPr>
        <p:spPr>
          <a:xfrm rot="0">
            <a:off x="1197844" y="3568107"/>
            <a:ext cx="4180891" cy="2192943"/>
          </a:xfrm>
          <a:prstGeom prst="rect">
            <a:avLst/>
          </a:prstGeom>
        </p:spPr>
        <p:txBody>
          <a:bodyPr anchor="t" rtlCol="false" tIns="0" lIns="0" bIns="0" rIns="0">
            <a:spAutoFit/>
          </a:bodyPr>
          <a:lstStyle/>
          <a:p>
            <a:pPr algn="just">
              <a:lnSpc>
                <a:spcPts val="2504"/>
              </a:lnSpc>
            </a:pPr>
            <a:r>
              <a:rPr lang="en-US" sz="1788" spc="35">
                <a:solidFill>
                  <a:srgbClr val="FFFFFF"/>
                </a:solidFill>
                <a:latin typeface="Montserrat Bold"/>
              </a:rPr>
              <a:t>The Westin Surabaya Hotel has measured the success of its performance using the Balance Scorecard, which of course has paid attention to the balance point or not only from a financial perspective.</a:t>
            </a:r>
          </a:p>
        </p:txBody>
      </p:sp>
      <p:sp>
        <p:nvSpPr>
          <p:cNvPr name="TextBox 12" id="12"/>
          <p:cNvSpPr txBox="true"/>
          <p:nvPr/>
        </p:nvSpPr>
        <p:spPr>
          <a:xfrm rot="0">
            <a:off x="13306581" y="4653915"/>
            <a:ext cx="4325146" cy="931545"/>
          </a:xfrm>
          <a:prstGeom prst="rect">
            <a:avLst/>
          </a:prstGeom>
        </p:spPr>
        <p:txBody>
          <a:bodyPr anchor="t" rtlCol="false" tIns="0" lIns="0" bIns="0" rIns="0">
            <a:spAutoFit/>
          </a:bodyPr>
          <a:lstStyle/>
          <a:p>
            <a:pPr algn="ctr">
              <a:lnSpc>
                <a:spcPts val="3779"/>
              </a:lnSpc>
            </a:pPr>
            <a:r>
              <a:rPr lang="en-US" sz="2699" spc="53">
                <a:solidFill>
                  <a:srgbClr val="212423"/>
                </a:solidFill>
                <a:latin typeface="Montserrat Bold"/>
              </a:rPr>
              <a:t>Importance of Employee Capabilities</a:t>
            </a:r>
          </a:p>
        </p:txBody>
      </p:sp>
      <p:sp>
        <p:nvSpPr>
          <p:cNvPr name="TextBox 13" id="13"/>
          <p:cNvSpPr txBox="true"/>
          <p:nvPr/>
        </p:nvSpPr>
        <p:spPr>
          <a:xfrm rot="0">
            <a:off x="1028700" y="2044437"/>
            <a:ext cx="4626722" cy="931545"/>
          </a:xfrm>
          <a:prstGeom prst="rect">
            <a:avLst/>
          </a:prstGeom>
        </p:spPr>
        <p:txBody>
          <a:bodyPr anchor="t" rtlCol="false" tIns="0" lIns="0" bIns="0" rIns="0">
            <a:spAutoFit/>
          </a:bodyPr>
          <a:lstStyle/>
          <a:p>
            <a:pPr algn="ctr">
              <a:lnSpc>
                <a:spcPts val="3779"/>
              </a:lnSpc>
            </a:pPr>
            <a:r>
              <a:rPr lang="en-US" sz="2699" spc="53">
                <a:solidFill>
                  <a:srgbClr val="212423"/>
                </a:solidFill>
                <a:latin typeface="Montserrat Bold"/>
              </a:rPr>
              <a:t>Background of The Hotel Industry</a:t>
            </a:r>
          </a:p>
        </p:txBody>
      </p:sp>
      <p:sp>
        <p:nvSpPr>
          <p:cNvPr name="TextBox 14" id="14"/>
          <p:cNvSpPr txBox="true"/>
          <p:nvPr/>
        </p:nvSpPr>
        <p:spPr>
          <a:xfrm rot="0">
            <a:off x="11778442" y="6732888"/>
            <a:ext cx="6355270" cy="3120964"/>
          </a:xfrm>
          <a:prstGeom prst="rect">
            <a:avLst/>
          </a:prstGeom>
        </p:spPr>
        <p:txBody>
          <a:bodyPr anchor="t" rtlCol="false" tIns="0" lIns="0" bIns="0" rIns="0">
            <a:spAutoFit/>
          </a:bodyPr>
          <a:lstStyle/>
          <a:p>
            <a:pPr marL="396479" indent="-198240" lvl="1">
              <a:lnSpc>
                <a:spcPts val="2570"/>
              </a:lnSpc>
              <a:buFont typeface="Arial"/>
              <a:buChar char="•"/>
            </a:pPr>
            <a:r>
              <a:rPr lang="en-US" sz="1836" spc="36">
                <a:solidFill>
                  <a:srgbClr val="FFFFFF"/>
                </a:solidFill>
                <a:latin typeface="Montserrat Bold"/>
              </a:rPr>
              <a:t>Increasing employee capabilities can increase operational efficiency and provide quality service to guests.</a:t>
            </a:r>
          </a:p>
          <a:p>
            <a:pPr marL="396479" indent="-198240" lvl="1">
              <a:lnSpc>
                <a:spcPts val="2570"/>
              </a:lnSpc>
              <a:buFont typeface="Arial"/>
              <a:buChar char="•"/>
            </a:pPr>
            <a:r>
              <a:rPr lang="en-US" sz="1836" spc="36">
                <a:solidFill>
                  <a:srgbClr val="FFFFFF"/>
                </a:solidFill>
                <a:latin typeface="Montserrat"/>
              </a:rPr>
              <a:t>S</a:t>
            </a:r>
            <a:r>
              <a:rPr lang="en-US" sz="1836" spc="36">
                <a:solidFill>
                  <a:srgbClr val="FFFFFF"/>
                </a:solidFill>
                <a:latin typeface="Montserrat Bold"/>
              </a:rPr>
              <a:t>killed employees can overcome dynamic industry challenges and make positive contributions to the customer experience.</a:t>
            </a:r>
          </a:p>
          <a:p>
            <a:pPr marL="396479" indent="-198240" lvl="1">
              <a:lnSpc>
                <a:spcPts val="2570"/>
              </a:lnSpc>
              <a:buFont typeface="Arial"/>
              <a:buChar char="•"/>
            </a:pPr>
            <a:r>
              <a:rPr lang="en-US" sz="1836" spc="36">
                <a:solidFill>
                  <a:srgbClr val="FFFFFF"/>
                </a:solidFill>
                <a:latin typeface="Montserrat"/>
              </a:rPr>
              <a:t>I</a:t>
            </a:r>
            <a:r>
              <a:rPr lang="en-US" sz="1836" spc="36">
                <a:solidFill>
                  <a:srgbClr val="FFFFFF"/>
                </a:solidFill>
                <a:latin typeface="Montserrat Bold"/>
              </a:rPr>
              <a:t>n the context of Balanced Scorecard implementation, a focus on employee growth and learning helps create an innovative and adaptive environment.</a:t>
            </a:r>
          </a:p>
        </p:txBody>
      </p:sp>
      <p:sp>
        <p:nvSpPr>
          <p:cNvPr name="AutoShape 15" id="15"/>
          <p:cNvSpPr/>
          <p:nvPr/>
        </p:nvSpPr>
        <p:spPr>
          <a:xfrm rot="2700000">
            <a:off x="15641497" y="-1243700"/>
            <a:ext cx="5293007" cy="2487400"/>
          </a:xfrm>
          <a:prstGeom prst="rect">
            <a:avLst/>
          </a:prstGeom>
          <a:solidFill>
            <a:srgbClr val="F4F4F4"/>
          </a:solidFill>
        </p:spPr>
      </p:sp>
      <p:sp>
        <p:nvSpPr>
          <p:cNvPr name="AutoShape 16" id="16"/>
          <p:cNvSpPr/>
          <p:nvPr/>
        </p:nvSpPr>
        <p:spPr>
          <a:xfrm rot="2700000">
            <a:off x="-2646503" y="9043300"/>
            <a:ext cx="5293007" cy="2487400"/>
          </a:xfrm>
          <a:prstGeom prst="rect">
            <a:avLst/>
          </a:prstGeom>
          <a:solidFill>
            <a:srgbClr val="F4F4F4"/>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1467191"/>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156196"/>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028700" y="9591065"/>
            <a:ext cx="16230600" cy="1351653"/>
          </a:xfrm>
          <a:prstGeom prst="rect">
            <a:avLst/>
          </a:prstGeom>
          <a:solidFill>
            <a:srgbClr val="213559"/>
          </a:solidFill>
        </p:spPr>
      </p:sp>
      <p:sp>
        <p:nvSpPr>
          <p:cNvPr name="AutoShape 6" id="6"/>
          <p:cNvSpPr/>
          <p:nvPr/>
        </p:nvSpPr>
        <p:spPr>
          <a:xfrm rot="0">
            <a:off x="1028700" y="-675827"/>
            <a:ext cx="16230600" cy="1351653"/>
          </a:xfrm>
          <a:prstGeom prst="rect">
            <a:avLst/>
          </a:prstGeom>
          <a:solidFill>
            <a:srgbClr val="213559"/>
          </a:solidFill>
        </p:spPr>
      </p:sp>
      <p:sp>
        <p:nvSpPr>
          <p:cNvPr name="Freeform 7" id="7"/>
          <p:cNvSpPr/>
          <p:nvPr/>
        </p:nvSpPr>
        <p:spPr>
          <a:xfrm flipH="false" flipV="false" rot="0">
            <a:off x="9233764" y="2496072"/>
            <a:ext cx="8025536" cy="5294855"/>
          </a:xfrm>
          <a:custGeom>
            <a:avLst/>
            <a:gdLst/>
            <a:ahLst/>
            <a:cxnLst/>
            <a:rect r="r" b="b" t="t" l="l"/>
            <a:pathLst>
              <a:path h="5294855" w="8025536">
                <a:moveTo>
                  <a:pt x="0" y="0"/>
                </a:moveTo>
                <a:lnTo>
                  <a:pt x="8025536" y="0"/>
                </a:lnTo>
                <a:lnTo>
                  <a:pt x="8025536" y="5294856"/>
                </a:lnTo>
                <a:lnTo>
                  <a:pt x="0" y="5294856"/>
                </a:lnTo>
                <a:lnTo>
                  <a:pt x="0" y="0"/>
                </a:lnTo>
                <a:close/>
              </a:path>
            </a:pathLst>
          </a:custGeom>
          <a:blipFill>
            <a:blip r:embed="rId5"/>
            <a:stretch>
              <a:fillRect l="-14886" t="-14886" r="-14886" b="-14886"/>
            </a:stretch>
          </a:blipFill>
        </p:spPr>
      </p:sp>
      <p:sp>
        <p:nvSpPr>
          <p:cNvPr name="TextBox 8" id="8"/>
          <p:cNvSpPr txBox="true"/>
          <p:nvPr/>
        </p:nvSpPr>
        <p:spPr>
          <a:xfrm rot="0">
            <a:off x="1028700" y="2273679"/>
            <a:ext cx="7713061" cy="1765544"/>
          </a:xfrm>
          <a:prstGeom prst="rect">
            <a:avLst/>
          </a:prstGeom>
        </p:spPr>
        <p:txBody>
          <a:bodyPr anchor="t" rtlCol="false" tIns="0" lIns="0" bIns="0" rIns="0">
            <a:spAutoFit/>
          </a:bodyPr>
          <a:lstStyle/>
          <a:p>
            <a:pPr>
              <a:lnSpc>
                <a:spcPts val="6801"/>
              </a:lnSpc>
            </a:pPr>
            <a:r>
              <a:rPr lang="en-US" sz="6940" spc="-409">
                <a:solidFill>
                  <a:srgbClr val="263F6B"/>
                </a:solidFill>
                <a:latin typeface="Montserrat Ultra-Bold Italics"/>
              </a:rPr>
              <a:t>Overview of Balanced Score</a:t>
            </a:r>
          </a:p>
        </p:txBody>
      </p:sp>
      <p:sp>
        <p:nvSpPr>
          <p:cNvPr name="TextBox 9" id="9"/>
          <p:cNvSpPr txBox="true"/>
          <p:nvPr/>
        </p:nvSpPr>
        <p:spPr>
          <a:xfrm rot="0">
            <a:off x="1028700" y="4603371"/>
            <a:ext cx="7713061" cy="2409825"/>
          </a:xfrm>
          <a:prstGeom prst="rect">
            <a:avLst/>
          </a:prstGeom>
        </p:spPr>
        <p:txBody>
          <a:bodyPr anchor="t" rtlCol="false" tIns="0" lIns="0" bIns="0" rIns="0">
            <a:spAutoFit/>
          </a:bodyPr>
          <a:lstStyle/>
          <a:p>
            <a:pPr marL="647697" indent="-323848" lvl="1">
              <a:lnSpc>
                <a:spcPts val="3899"/>
              </a:lnSpc>
              <a:buFont typeface="Arial"/>
              <a:buChar char="•"/>
            </a:pPr>
            <a:r>
              <a:rPr lang="en-US" sz="2999" spc="59">
                <a:solidFill>
                  <a:srgbClr val="000000"/>
                </a:solidFill>
                <a:latin typeface="Montserrat Bold"/>
              </a:rPr>
              <a:t>Financial perspective </a:t>
            </a:r>
          </a:p>
          <a:p>
            <a:pPr marL="647697" indent="-323848" lvl="1">
              <a:lnSpc>
                <a:spcPts val="3899"/>
              </a:lnSpc>
              <a:buFont typeface="Arial"/>
              <a:buChar char="•"/>
            </a:pPr>
            <a:r>
              <a:rPr lang="en-US" sz="2999" spc="59">
                <a:solidFill>
                  <a:srgbClr val="000000"/>
                </a:solidFill>
                <a:latin typeface="Montserrat Bold"/>
              </a:rPr>
              <a:t>Customer perspective </a:t>
            </a:r>
          </a:p>
          <a:p>
            <a:pPr marL="647697" indent="-323848" lvl="1">
              <a:lnSpc>
                <a:spcPts val="3899"/>
              </a:lnSpc>
              <a:buFont typeface="Arial"/>
              <a:buChar char="•"/>
            </a:pPr>
            <a:r>
              <a:rPr lang="en-US" sz="2999" spc="59">
                <a:solidFill>
                  <a:srgbClr val="000000"/>
                </a:solidFill>
                <a:latin typeface="Montserrat Bold"/>
              </a:rPr>
              <a:t>Internal business process perspective</a:t>
            </a:r>
          </a:p>
          <a:p>
            <a:pPr marL="647697" indent="-323848" lvl="1">
              <a:lnSpc>
                <a:spcPts val="3899"/>
              </a:lnSpc>
              <a:buFont typeface="Arial"/>
              <a:buChar char="•"/>
            </a:pPr>
            <a:r>
              <a:rPr lang="en-US" sz="2999" spc="59">
                <a:solidFill>
                  <a:srgbClr val="000000"/>
                </a:solidFill>
                <a:latin typeface="Montserrat Bold"/>
              </a:rPr>
              <a:t>Learning and growth perspective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028700" y="2375651"/>
            <a:ext cx="16230600" cy="6882649"/>
          </a:xfrm>
          <a:prstGeom prst="rect">
            <a:avLst/>
          </a:prstGeom>
          <a:solidFill>
            <a:srgbClr val="213559"/>
          </a:solidFill>
        </p:spPr>
      </p:sp>
      <p:grpSp>
        <p:nvGrpSpPr>
          <p:cNvPr name="Group 5" id="5"/>
          <p:cNvGrpSpPr>
            <a:grpSpLocks noChangeAspect="true"/>
          </p:cNvGrpSpPr>
          <p:nvPr/>
        </p:nvGrpSpPr>
        <p:grpSpPr>
          <a:xfrm rot="0">
            <a:off x="14931693" y="-203728"/>
            <a:ext cx="8944351" cy="10694456"/>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5"/>
              <a:stretch>
                <a:fillRect l="-28801" t="0" r="-50549" b="0"/>
              </a:stretch>
            </a:blipFill>
          </p:spPr>
        </p:sp>
      </p:grpSp>
      <p:sp>
        <p:nvSpPr>
          <p:cNvPr name="TextBox 7" id="7"/>
          <p:cNvSpPr txBox="true"/>
          <p:nvPr/>
        </p:nvSpPr>
        <p:spPr>
          <a:xfrm rot="0">
            <a:off x="1028700" y="1162050"/>
            <a:ext cx="7684532" cy="871225"/>
          </a:xfrm>
          <a:prstGeom prst="rect">
            <a:avLst/>
          </a:prstGeom>
        </p:spPr>
        <p:txBody>
          <a:bodyPr anchor="t" rtlCol="false" tIns="0" lIns="0" bIns="0" rIns="0">
            <a:spAutoFit/>
          </a:bodyPr>
          <a:lstStyle/>
          <a:p>
            <a:pPr>
              <a:lnSpc>
                <a:spcPts val="6503"/>
              </a:lnSpc>
            </a:pPr>
            <a:r>
              <a:rPr lang="en-US" sz="6636" spc="-391">
                <a:solidFill>
                  <a:srgbClr val="263F6B"/>
                </a:solidFill>
                <a:latin typeface="Montserrat Ultra-Bold Italics"/>
              </a:rPr>
              <a:t>Research Method</a:t>
            </a:r>
          </a:p>
        </p:txBody>
      </p:sp>
      <p:sp>
        <p:nvSpPr>
          <p:cNvPr name="TextBox 8" id="8"/>
          <p:cNvSpPr txBox="true"/>
          <p:nvPr/>
        </p:nvSpPr>
        <p:spPr>
          <a:xfrm rot="0">
            <a:off x="1297364" y="2693989"/>
            <a:ext cx="14178877" cy="6170849"/>
          </a:xfrm>
          <a:prstGeom prst="rect">
            <a:avLst/>
          </a:prstGeom>
        </p:spPr>
        <p:txBody>
          <a:bodyPr anchor="t" rtlCol="false" tIns="0" lIns="0" bIns="0" rIns="0">
            <a:spAutoFit/>
          </a:bodyPr>
          <a:lstStyle/>
          <a:p>
            <a:pPr marL="526515" indent="-263258" lvl="1">
              <a:lnSpc>
                <a:spcPts val="5487"/>
              </a:lnSpc>
              <a:buFont typeface="Arial"/>
              <a:buChar char="•"/>
            </a:pPr>
            <a:r>
              <a:rPr lang="en-US" sz="2438" spc="48">
                <a:solidFill>
                  <a:srgbClr val="FFFFFF"/>
                </a:solidFill>
                <a:latin typeface="Montserrat"/>
              </a:rPr>
              <a:t> Qualitative approach. </a:t>
            </a:r>
          </a:p>
          <a:p>
            <a:pPr marL="526515" indent="-263258" lvl="1">
              <a:lnSpc>
                <a:spcPts val="5487"/>
              </a:lnSpc>
              <a:buFont typeface="Arial"/>
              <a:buChar char="•"/>
            </a:pPr>
            <a:r>
              <a:rPr lang="en-US" sz="2438" spc="48">
                <a:solidFill>
                  <a:srgbClr val="FFFFFF"/>
                </a:solidFill>
                <a:latin typeface="Montserrat"/>
              </a:rPr>
              <a:t> D</a:t>
            </a:r>
            <a:r>
              <a:rPr lang="en-US" sz="2438" spc="48">
                <a:solidFill>
                  <a:srgbClr val="FFFFFF"/>
                </a:solidFill>
                <a:latin typeface="Montserrat"/>
              </a:rPr>
              <a:t>escriptive research.</a:t>
            </a:r>
          </a:p>
          <a:p>
            <a:pPr marL="526515" indent="-263258" lvl="1">
              <a:lnSpc>
                <a:spcPts val="5487"/>
              </a:lnSpc>
              <a:buFont typeface="Arial"/>
              <a:buChar char="•"/>
            </a:pPr>
            <a:r>
              <a:rPr lang="en-US" sz="2438" spc="48">
                <a:solidFill>
                  <a:srgbClr val="FFFFFF"/>
                </a:solidFill>
                <a:latin typeface="Montserrat"/>
              </a:rPr>
              <a:t> Held </a:t>
            </a:r>
            <a:r>
              <a:rPr lang="en-US" sz="2438" spc="48">
                <a:solidFill>
                  <a:srgbClr val="FFFFFF"/>
                </a:solidFill>
                <a:latin typeface="Montserrat"/>
              </a:rPr>
              <a:t>January to July 2022. </a:t>
            </a:r>
          </a:p>
          <a:p>
            <a:pPr marL="526515" indent="-263258" lvl="1">
              <a:lnSpc>
                <a:spcPts val="5487"/>
              </a:lnSpc>
              <a:buFont typeface="Arial"/>
              <a:buChar char="•"/>
            </a:pPr>
            <a:r>
              <a:rPr lang="en-US" sz="2438" spc="48">
                <a:solidFill>
                  <a:srgbClr val="FFFFFF"/>
                </a:solidFill>
                <a:latin typeface="Montserrat"/>
              </a:rPr>
              <a:t> </a:t>
            </a:r>
            <a:r>
              <a:rPr lang="en-US" sz="2438" spc="48">
                <a:solidFill>
                  <a:srgbClr val="FFFFFF"/>
                </a:solidFill>
                <a:latin typeface="Montserrat"/>
              </a:rPr>
              <a:t>The subject is the Human Resources Department. </a:t>
            </a:r>
          </a:p>
          <a:p>
            <a:pPr marL="526515" indent="-263258" lvl="1">
              <a:lnSpc>
                <a:spcPts val="5487"/>
              </a:lnSpc>
              <a:buFont typeface="Arial"/>
              <a:buChar char="•"/>
            </a:pPr>
            <a:r>
              <a:rPr lang="en-US" sz="2438" spc="48">
                <a:solidFill>
                  <a:srgbClr val="FFFFFF"/>
                </a:solidFill>
                <a:latin typeface="Montserrat"/>
              </a:rPr>
              <a:t> </a:t>
            </a:r>
            <a:r>
              <a:rPr lang="en-US" sz="2438" spc="48">
                <a:solidFill>
                  <a:srgbClr val="FFFFFF"/>
                </a:solidFill>
                <a:latin typeface="Montserrat"/>
              </a:rPr>
              <a:t>The population was approximately 200 employees. </a:t>
            </a:r>
          </a:p>
          <a:p>
            <a:pPr marL="526515" indent="-263258" lvl="1">
              <a:lnSpc>
                <a:spcPts val="5487"/>
              </a:lnSpc>
              <a:buFont typeface="Arial"/>
              <a:buChar char="•"/>
            </a:pPr>
            <a:r>
              <a:rPr lang="en-US" sz="2438" spc="48">
                <a:solidFill>
                  <a:srgbClr val="FFFFFF"/>
                </a:solidFill>
                <a:latin typeface="Montserrat"/>
              </a:rPr>
              <a:t> </a:t>
            </a:r>
            <a:r>
              <a:rPr lang="en-US" sz="2438" spc="48">
                <a:solidFill>
                  <a:srgbClr val="FFFFFF"/>
                </a:solidFill>
                <a:latin typeface="Montserrat"/>
              </a:rPr>
              <a:t>The method used is purposive sampling</a:t>
            </a:r>
          </a:p>
          <a:p>
            <a:pPr marL="526515" indent="-263258" lvl="1">
              <a:lnSpc>
                <a:spcPts val="5487"/>
              </a:lnSpc>
              <a:buFont typeface="Arial"/>
              <a:buChar char="•"/>
            </a:pPr>
            <a:r>
              <a:rPr lang="en-US" sz="2438" spc="48">
                <a:solidFill>
                  <a:srgbClr val="FFFFFF"/>
                </a:solidFill>
                <a:latin typeface="Montserrat"/>
              </a:rPr>
              <a:t> The qualitative International Conference on Economy, Management, and Business (IC-EMBus) 5 data analysis technique used is the Miles, Huberman &amp; Saldana (2014) model, </a:t>
            </a: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58075" y="9071237"/>
            <a:ext cx="5293007" cy="2454670"/>
          </a:xfrm>
          <a:prstGeom prst="rect">
            <a:avLst/>
          </a:prstGeom>
          <a:solidFill>
            <a:srgbClr val="213559"/>
          </a:solidFill>
        </p:spPr>
      </p:sp>
      <p:sp>
        <p:nvSpPr>
          <p:cNvPr name="AutoShape 4" id="4"/>
          <p:cNvSpPr/>
          <p:nvPr/>
        </p:nvSpPr>
        <p:spPr>
          <a:xfrm rot="2700000">
            <a:off x="15696965" y="-1220724"/>
            <a:ext cx="5293007" cy="2330511"/>
          </a:xfrm>
          <a:prstGeom prst="rect">
            <a:avLst/>
          </a:prstGeom>
          <a:solidFill>
            <a:srgbClr val="213559"/>
          </a:solidFill>
        </p:spPr>
      </p:sp>
      <p:grpSp>
        <p:nvGrpSpPr>
          <p:cNvPr name="Group 5" id="5"/>
          <p:cNvGrpSpPr/>
          <p:nvPr/>
        </p:nvGrpSpPr>
        <p:grpSpPr>
          <a:xfrm rot="0">
            <a:off x="1082240" y="6265953"/>
            <a:ext cx="4626722" cy="2881484"/>
            <a:chOff x="0" y="0"/>
            <a:chExt cx="1687841" cy="1051173"/>
          </a:xfrm>
        </p:grpSpPr>
        <p:sp>
          <p:nvSpPr>
            <p:cNvPr name="Freeform 6" id="6"/>
            <p:cNvSpPr/>
            <p:nvPr/>
          </p:nvSpPr>
          <p:spPr>
            <a:xfrm flipH="false" flipV="false" rot="0">
              <a:off x="0" y="0"/>
              <a:ext cx="1687841" cy="1051173"/>
            </a:xfrm>
            <a:custGeom>
              <a:avLst/>
              <a:gdLst/>
              <a:ahLst/>
              <a:cxnLst/>
              <a:rect r="r" b="b" t="t" l="l"/>
              <a:pathLst>
                <a:path h="1051173" w="1687841">
                  <a:moveTo>
                    <a:pt x="1563381" y="1051173"/>
                  </a:moveTo>
                  <a:lnTo>
                    <a:pt x="124460" y="1051173"/>
                  </a:lnTo>
                  <a:cubicBezTo>
                    <a:pt x="55880" y="1051173"/>
                    <a:pt x="0" y="995293"/>
                    <a:pt x="0" y="926713"/>
                  </a:cubicBezTo>
                  <a:lnTo>
                    <a:pt x="0" y="124460"/>
                  </a:lnTo>
                  <a:cubicBezTo>
                    <a:pt x="0" y="55880"/>
                    <a:pt x="55880" y="0"/>
                    <a:pt x="124460" y="0"/>
                  </a:cubicBezTo>
                  <a:lnTo>
                    <a:pt x="1563381" y="0"/>
                  </a:lnTo>
                  <a:cubicBezTo>
                    <a:pt x="1631961" y="0"/>
                    <a:pt x="1687841" y="55880"/>
                    <a:pt x="1687841" y="124460"/>
                  </a:cubicBezTo>
                  <a:lnTo>
                    <a:pt x="1687841" y="926713"/>
                  </a:lnTo>
                  <a:cubicBezTo>
                    <a:pt x="1687841" y="995293"/>
                    <a:pt x="1631961" y="1051173"/>
                    <a:pt x="1563381" y="1051173"/>
                  </a:cubicBezTo>
                  <a:close/>
                </a:path>
              </a:pathLst>
            </a:custGeom>
            <a:solidFill>
              <a:srgbClr val="263F6B"/>
            </a:solidFill>
          </p:spPr>
        </p:sp>
      </p:grpSp>
      <p:grpSp>
        <p:nvGrpSpPr>
          <p:cNvPr name="Group 7" id="7"/>
          <p:cNvGrpSpPr/>
          <p:nvPr/>
        </p:nvGrpSpPr>
        <p:grpSpPr>
          <a:xfrm rot="0">
            <a:off x="-2512615"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2547151" y="1681677"/>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6830639" y="6265953"/>
            <a:ext cx="4626722" cy="2881484"/>
            <a:chOff x="0" y="0"/>
            <a:chExt cx="1687841" cy="1051173"/>
          </a:xfrm>
        </p:grpSpPr>
        <p:sp>
          <p:nvSpPr>
            <p:cNvPr name="Freeform 12" id="12"/>
            <p:cNvSpPr/>
            <p:nvPr/>
          </p:nvSpPr>
          <p:spPr>
            <a:xfrm flipH="false" flipV="false" rot="0">
              <a:off x="0" y="0"/>
              <a:ext cx="1687841" cy="1051173"/>
            </a:xfrm>
            <a:custGeom>
              <a:avLst/>
              <a:gdLst/>
              <a:ahLst/>
              <a:cxnLst/>
              <a:rect r="r" b="b" t="t" l="l"/>
              <a:pathLst>
                <a:path h="1051173" w="1687841">
                  <a:moveTo>
                    <a:pt x="1563381" y="1051173"/>
                  </a:moveTo>
                  <a:lnTo>
                    <a:pt x="124460" y="1051173"/>
                  </a:lnTo>
                  <a:cubicBezTo>
                    <a:pt x="55880" y="1051173"/>
                    <a:pt x="0" y="995293"/>
                    <a:pt x="0" y="926713"/>
                  </a:cubicBezTo>
                  <a:lnTo>
                    <a:pt x="0" y="124460"/>
                  </a:lnTo>
                  <a:cubicBezTo>
                    <a:pt x="0" y="55880"/>
                    <a:pt x="55880" y="0"/>
                    <a:pt x="124460" y="0"/>
                  </a:cubicBezTo>
                  <a:lnTo>
                    <a:pt x="1563381" y="0"/>
                  </a:lnTo>
                  <a:cubicBezTo>
                    <a:pt x="1631961" y="0"/>
                    <a:pt x="1687841" y="55880"/>
                    <a:pt x="1687841" y="124460"/>
                  </a:cubicBezTo>
                  <a:lnTo>
                    <a:pt x="1687841" y="926713"/>
                  </a:lnTo>
                  <a:cubicBezTo>
                    <a:pt x="1687841" y="995293"/>
                    <a:pt x="1631961" y="1051173"/>
                    <a:pt x="1563381" y="1051173"/>
                  </a:cubicBezTo>
                  <a:close/>
                </a:path>
              </a:pathLst>
            </a:custGeom>
            <a:solidFill>
              <a:srgbClr val="263F6B"/>
            </a:solidFill>
          </p:spPr>
        </p:sp>
      </p:grpSp>
      <p:grpSp>
        <p:nvGrpSpPr>
          <p:cNvPr name="Group 13" id="13"/>
          <p:cNvGrpSpPr/>
          <p:nvPr/>
        </p:nvGrpSpPr>
        <p:grpSpPr>
          <a:xfrm rot="0">
            <a:off x="12771811" y="6265953"/>
            <a:ext cx="4626722" cy="2881484"/>
            <a:chOff x="0" y="0"/>
            <a:chExt cx="1687841" cy="1051173"/>
          </a:xfrm>
        </p:grpSpPr>
        <p:sp>
          <p:nvSpPr>
            <p:cNvPr name="Freeform 14" id="14"/>
            <p:cNvSpPr/>
            <p:nvPr/>
          </p:nvSpPr>
          <p:spPr>
            <a:xfrm flipH="false" flipV="false" rot="0">
              <a:off x="0" y="0"/>
              <a:ext cx="1687841" cy="1051173"/>
            </a:xfrm>
            <a:custGeom>
              <a:avLst/>
              <a:gdLst/>
              <a:ahLst/>
              <a:cxnLst/>
              <a:rect r="r" b="b" t="t" l="l"/>
              <a:pathLst>
                <a:path h="1051173" w="1687841">
                  <a:moveTo>
                    <a:pt x="1563381" y="1051173"/>
                  </a:moveTo>
                  <a:lnTo>
                    <a:pt x="124460" y="1051173"/>
                  </a:lnTo>
                  <a:cubicBezTo>
                    <a:pt x="55880" y="1051173"/>
                    <a:pt x="0" y="995293"/>
                    <a:pt x="0" y="926713"/>
                  </a:cubicBezTo>
                  <a:lnTo>
                    <a:pt x="0" y="124460"/>
                  </a:lnTo>
                  <a:cubicBezTo>
                    <a:pt x="0" y="55880"/>
                    <a:pt x="55880" y="0"/>
                    <a:pt x="124460" y="0"/>
                  </a:cubicBezTo>
                  <a:lnTo>
                    <a:pt x="1563381" y="0"/>
                  </a:lnTo>
                  <a:cubicBezTo>
                    <a:pt x="1631961" y="0"/>
                    <a:pt x="1687841" y="55880"/>
                    <a:pt x="1687841" y="124460"/>
                  </a:cubicBezTo>
                  <a:lnTo>
                    <a:pt x="1687841" y="926713"/>
                  </a:lnTo>
                  <a:cubicBezTo>
                    <a:pt x="1687841" y="995293"/>
                    <a:pt x="1631961" y="1051173"/>
                    <a:pt x="1563381" y="1051173"/>
                  </a:cubicBezTo>
                  <a:close/>
                </a:path>
              </a:pathLst>
            </a:custGeom>
            <a:solidFill>
              <a:srgbClr val="263F6B"/>
            </a:solidFill>
          </p:spPr>
        </p:sp>
      </p:grpSp>
      <p:sp>
        <p:nvSpPr>
          <p:cNvPr name="TextBox 15" id="15"/>
          <p:cNvSpPr txBox="true"/>
          <p:nvPr/>
        </p:nvSpPr>
        <p:spPr>
          <a:xfrm rot="0">
            <a:off x="6176317" y="1373836"/>
            <a:ext cx="5935366" cy="2097024"/>
          </a:xfrm>
          <a:prstGeom prst="rect">
            <a:avLst/>
          </a:prstGeom>
        </p:spPr>
        <p:txBody>
          <a:bodyPr anchor="t" rtlCol="false" tIns="0" lIns="0" bIns="0" rIns="0">
            <a:spAutoFit/>
          </a:bodyPr>
          <a:lstStyle/>
          <a:p>
            <a:pPr algn="ctr">
              <a:lnSpc>
                <a:spcPts val="8071"/>
              </a:lnSpc>
            </a:pPr>
            <a:r>
              <a:rPr lang="en-US" sz="8236" spc="-485">
                <a:solidFill>
                  <a:srgbClr val="263F6B"/>
                </a:solidFill>
                <a:latin typeface="Montserrat Ultra-Bold Italics"/>
              </a:rPr>
              <a:t>CASE STUDY</a:t>
            </a:r>
          </a:p>
        </p:txBody>
      </p:sp>
      <p:sp>
        <p:nvSpPr>
          <p:cNvPr name="TextBox 16" id="16"/>
          <p:cNvSpPr txBox="true"/>
          <p:nvPr/>
        </p:nvSpPr>
        <p:spPr>
          <a:xfrm rot="0">
            <a:off x="1483836" y="6472004"/>
            <a:ext cx="3823531" cy="1564005"/>
          </a:xfrm>
          <a:prstGeom prst="rect">
            <a:avLst/>
          </a:prstGeom>
        </p:spPr>
        <p:txBody>
          <a:bodyPr anchor="t" rtlCol="false" tIns="0" lIns="0" bIns="0" rIns="0">
            <a:spAutoFit/>
          </a:bodyPr>
          <a:lstStyle/>
          <a:p>
            <a:pPr algn="just">
              <a:lnSpc>
                <a:spcPts val="2520"/>
              </a:lnSpc>
            </a:pPr>
            <a:r>
              <a:rPr lang="en-US" sz="1800" spc="36">
                <a:solidFill>
                  <a:srgbClr val="FFFFFF"/>
                </a:solidFill>
                <a:latin typeface="Montserrat"/>
              </a:rPr>
              <a:t>The freedom an employee has to upgrade their knowledge through the training process and support provided by management.</a:t>
            </a:r>
          </a:p>
        </p:txBody>
      </p:sp>
      <p:sp>
        <p:nvSpPr>
          <p:cNvPr name="TextBox 17" id="17"/>
          <p:cNvSpPr txBox="true"/>
          <p:nvPr/>
        </p:nvSpPr>
        <p:spPr>
          <a:xfrm rot="0">
            <a:off x="7033454" y="6481529"/>
            <a:ext cx="4221093" cy="2271618"/>
          </a:xfrm>
          <a:prstGeom prst="rect">
            <a:avLst/>
          </a:prstGeom>
        </p:spPr>
        <p:txBody>
          <a:bodyPr anchor="t" rtlCol="false" tIns="0" lIns="0" bIns="0" rIns="0">
            <a:spAutoFit/>
          </a:bodyPr>
          <a:lstStyle/>
          <a:p>
            <a:pPr algn="just">
              <a:lnSpc>
                <a:spcPts val="2289"/>
              </a:lnSpc>
            </a:pPr>
            <a:r>
              <a:rPr lang="en-US" sz="1635" spc="32">
                <a:solidFill>
                  <a:srgbClr val="FFFFFF"/>
                </a:solidFill>
                <a:latin typeface="Montserrat"/>
              </a:rPr>
              <a:t>Employee freedom or independence to upgrade </a:t>
            </a:r>
            <a:r>
              <a:rPr lang="en-US" sz="1635" spc="32">
                <a:solidFill>
                  <a:srgbClr val="FFFFFF"/>
                </a:solidFill>
                <a:latin typeface="Montserrat"/>
              </a:rPr>
              <a:t>skill or knowledge is very independent. It just has to be in accordance with the company's goals or vision. Everything is fully supported by management, as long as it does not neglect the duties and responsibilities that should be carried out.</a:t>
            </a:r>
          </a:p>
        </p:txBody>
      </p:sp>
      <p:sp>
        <p:nvSpPr>
          <p:cNvPr name="TextBox 18" id="18"/>
          <p:cNvSpPr txBox="true"/>
          <p:nvPr/>
        </p:nvSpPr>
        <p:spPr>
          <a:xfrm rot="0">
            <a:off x="12963129" y="6481529"/>
            <a:ext cx="4244086" cy="2230881"/>
          </a:xfrm>
          <a:prstGeom prst="rect">
            <a:avLst/>
          </a:prstGeom>
        </p:spPr>
        <p:txBody>
          <a:bodyPr anchor="t" rtlCol="false" tIns="0" lIns="0" bIns="0" rIns="0">
            <a:spAutoFit/>
          </a:bodyPr>
          <a:lstStyle/>
          <a:p>
            <a:pPr algn="just">
              <a:lnSpc>
                <a:spcPts val="2319"/>
              </a:lnSpc>
            </a:pPr>
            <a:r>
              <a:rPr lang="en-US" sz="1656" spc="33">
                <a:solidFill>
                  <a:srgbClr val="FFFFFF"/>
                </a:solidFill>
                <a:latin typeface="Montserrat"/>
              </a:rPr>
              <a:t>It is concluded that there is freedom for an employee to explore new knowledge, as well as very good support from management to provide everything that can support the learning program to create employees who have good skills or achieve employee capabilities.</a:t>
            </a:r>
          </a:p>
        </p:txBody>
      </p:sp>
      <p:sp>
        <p:nvSpPr>
          <p:cNvPr name="TextBox 19" id="19"/>
          <p:cNvSpPr txBox="true"/>
          <p:nvPr/>
        </p:nvSpPr>
        <p:spPr>
          <a:xfrm rot="0">
            <a:off x="4927067" y="3768515"/>
            <a:ext cx="8433866" cy="696595"/>
          </a:xfrm>
          <a:prstGeom prst="rect">
            <a:avLst/>
          </a:prstGeom>
        </p:spPr>
        <p:txBody>
          <a:bodyPr anchor="t" rtlCol="false" tIns="0" lIns="0" bIns="0" rIns="0">
            <a:spAutoFit/>
          </a:bodyPr>
          <a:lstStyle/>
          <a:p>
            <a:pPr algn="ctr">
              <a:lnSpc>
                <a:spcPts val="6080"/>
              </a:lnSpc>
            </a:pPr>
            <a:r>
              <a:rPr lang="en-US" sz="3200" spc="64">
                <a:solidFill>
                  <a:srgbClr val="263F6B"/>
                </a:solidFill>
                <a:latin typeface="Montserrat Ultra-Bold"/>
              </a:rPr>
              <a:t>Balanced Scorecard Implementation</a:t>
            </a:r>
          </a:p>
        </p:txBody>
      </p:sp>
      <p:sp>
        <p:nvSpPr>
          <p:cNvPr name="TextBox 20" id="20"/>
          <p:cNvSpPr txBox="true"/>
          <p:nvPr/>
        </p:nvSpPr>
        <p:spPr>
          <a:xfrm rot="0">
            <a:off x="1028700" y="5445571"/>
            <a:ext cx="4530314" cy="510540"/>
          </a:xfrm>
          <a:prstGeom prst="rect">
            <a:avLst/>
          </a:prstGeom>
        </p:spPr>
        <p:txBody>
          <a:bodyPr anchor="t" rtlCol="false" tIns="0" lIns="0" bIns="0" rIns="0">
            <a:spAutoFit/>
          </a:bodyPr>
          <a:lstStyle/>
          <a:p>
            <a:pPr algn="ctr">
              <a:lnSpc>
                <a:spcPts val="4559"/>
              </a:lnSpc>
            </a:pPr>
            <a:r>
              <a:rPr lang="en-US" sz="2400" spc="48">
                <a:solidFill>
                  <a:srgbClr val="263F6B"/>
                </a:solidFill>
                <a:latin typeface="Montserrat Ultra-Bold"/>
              </a:rPr>
              <a:t>Example case study</a:t>
            </a:r>
          </a:p>
        </p:txBody>
      </p:sp>
      <p:sp>
        <p:nvSpPr>
          <p:cNvPr name="TextBox 21" id="21"/>
          <p:cNvSpPr txBox="true"/>
          <p:nvPr/>
        </p:nvSpPr>
        <p:spPr>
          <a:xfrm rot="0">
            <a:off x="6551682" y="5445571"/>
            <a:ext cx="5184636" cy="510540"/>
          </a:xfrm>
          <a:prstGeom prst="rect">
            <a:avLst/>
          </a:prstGeom>
        </p:spPr>
        <p:txBody>
          <a:bodyPr anchor="t" rtlCol="false" tIns="0" lIns="0" bIns="0" rIns="0">
            <a:spAutoFit/>
          </a:bodyPr>
          <a:lstStyle/>
          <a:p>
            <a:pPr algn="ctr">
              <a:lnSpc>
                <a:spcPts val="4559"/>
              </a:lnSpc>
            </a:pPr>
            <a:r>
              <a:rPr lang="en-US" sz="2400" spc="48">
                <a:solidFill>
                  <a:srgbClr val="263F6B"/>
                </a:solidFill>
                <a:latin typeface="Montserrat Ultra-Bold"/>
              </a:rPr>
              <a:t>Implementation Process</a:t>
            </a:r>
          </a:p>
        </p:txBody>
      </p:sp>
      <p:sp>
        <p:nvSpPr>
          <p:cNvPr name="TextBox 22" id="22"/>
          <p:cNvSpPr txBox="true"/>
          <p:nvPr/>
        </p:nvSpPr>
        <p:spPr>
          <a:xfrm rot="0">
            <a:off x="12111683" y="5445571"/>
            <a:ext cx="5384498" cy="510540"/>
          </a:xfrm>
          <a:prstGeom prst="rect">
            <a:avLst/>
          </a:prstGeom>
        </p:spPr>
        <p:txBody>
          <a:bodyPr anchor="t" rtlCol="false" tIns="0" lIns="0" bIns="0" rIns="0">
            <a:spAutoFit/>
          </a:bodyPr>
          <a:lstStyle/>
          <a:p>
            <a:pPr algn="ctr">
              <a:lnSpc>
                <a:spcPts val="4559"/>
              </a:lnSpc>
            </a:pPr>
            <a:r>
              <a:rPr lang="en-US" sz="2400" spc="48">
                <a:solidFill>
                  <a:srgbClr val="263F6B"/>
                </a:solidFill>
                <a:latin typeface="Montserrat Ultra-Bold"/>
              </a:rPr>
              <a:t> Solutions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TextBox 3" id="3"/>
          <p:cNvSpPr txBox="true"/>
          <p:nvPr/>
        </p:nvSpPr>
        <p:spPr>
          <a:xfrm rot="0">
            <a:off x="1442862" y="3107221"/>
            <a:ext cx="5934481" cy="1511935"/>
          </a:xfrm>
          <a:prstGeom prst="rect">
            <a:avLst/>
          </a:prstGeom>
        </p:spPr>
        <p:txBody>
          <a:bodyPr anchor="t" rtlCol="false" tIns="0" lIns="0" bIns="0" rIns="0">
            <a:spAutoFit/>
          </a:bodyPr>
          <a:lstStyle/>
          <a:p>
            <a:pPr>
              <a:lnSpc>
                <a:spcPts val="3919"/>
              </a:lnSpc>
            </a:pPr>
            <a:r>
              <a:rPr lang="en-US" sz="3999" spc="-235">
                <a:solidFill>
                  <a:srgbClr val="263F6B"/>
                </a:solidFill>
                <a:latin typeface="Montserrat Ultra-Bold Italics"/>
              </a:rPr>
              <a:t>EMPLOYEE CAPABILITY ENHANCEMENT STRATEGIES</a:t>
            </a:r>
          </a:p>
        </p:txBody>
      </p:sp>
      <p:sp>
        <p:nvSpPr>
          <p:cNvPr name="TextBox 4" id="4"/>
          <p:cNvSpPr txBox="true"/>
          <p:nvPr/>
        </p:nvSpPr>
        <p:spPr>
          <a:xfrm rot="0">
            <a:off x="2520814" y="5124450"/>
            <a:ext cx="5153535" cy="2627789"/>
          </a:xfrm>
          <a:prstGeom prst="rect">
            <a:avLst/>
          </a:prstGeom>
        </p:spPr>
        <p:txBody>
          <a:bodyPr anchor="t" rtlCol="false" tIns="0" lIns="0" bIns="0" rIns="0">
            <a:spAutoFit/>
          </a:bodyPr>
          <a:lstStyle/>
          <a:p>
            <a:pPr marL="580480" indent="-290240" lvl="1">
              <a:lnSpc>
                <a:spcPts val="3495"/>
              </a:lnSpc>
              <a:buFont typeface="Arial"/>
              <a:buChar char="•"/>
            </a:pPr>
            <a:r>
              <a:rPr lang="en-US" sz="2688" spc="53">
                <a:solidFill>
                  <a:srgbClr val="263F6B"/>
                </a:solidFill>
                <a:latin typeface="Montserrat"/>
              </a:rPr>
              <a:t>Training and Development Programs</a:t>
            </a:r>
          </a:p>
          <a:p>
            <a:pPr marL="580480" indent="-290240" lvl="1">
              <a:lnSpc>
                <a:spcPts val="3495"/>
              </a:lnSpc>
              <a:buFont typeface="Arial"/>
              <a:buChar char="•"/>
            </a:pPr>
            <a:r>
              <a:rPr lang="en-US" sz="2688" spc="53">
                <a:solidFill>
                  <a:srgbClr val="263F6B"/>
                </a:solidFill>
                <a:latin typeface="Montserrat"/>
              </a:rPr>
              <a:t>Leadership and Mentorship Initiatives</a:t>
            </a:r>
          </a:p>
          <a:p>
            <a:pPr marL="580480" indent="-290240" lvl="1">
              <a:lnSpc>
                <a:spcPts val="3495"/>
              </a:lnSpc>
              <a:spcBef>
                <a:spcPct val="0"/>
              </a:spcBef>
              <a:buFont typeface="Arial"/>
              <a:buChar char="•"/>
            </a:pPr>
            <a:r>
              <a:rPr lang="en-US" sz="2688" spc="53">
                <a:solidFill>
                  <a:srgbClr val="263F6B"/>
                </a:solidFill>
                <a:latin typeface="Montserrat"/>
              </a:rPr>
              <a:t>Employee Feedback and Continuous Improvement</a:t>
            </a:r>
          </a:p>
        </p:txBody>
      </p:sp>
      <p:pic>
        <p:nvPicPr>
          <p:cNvPr name="Picture 5" id="5"/>
          <p:cNvPicPr>
            <a:picLocks noChangeAspect="true"/>
          </p:cNvPicPr>
          <p:nvPr/>
        </p:nvPicPr>
        <p:blipFill>
          <a:blip r:embed="rId2"/>
          <a:stretch>
            <a:fillRect/>
          </a:stretch>
        </p:blipFill>
        <p:spPr>
          <a:xfrm rot="0">
            <a:off x="8246165" y="825761"/>
            <a:ext cx="10043705" cy="9903178"/>
          </a:xfrm>
          <a:prstGeom prst="rect">
            <a:avLst/>
          </a:prstGeom>
        </p:spPr>
      </p:pic>
      <p:sp>
        <p:nvSpPr>
          <p:cNvPr name="AutoShape 6" id="6"/>
          <p:cNvSpPr/>
          <p:nvPr/>
        </p:nvSpPr>
        <p:spPr>
          <a:xfrm rot="-8231889">
            <a:off x="-10109114" y="6176620"/>
            <a:ext cx="16230600" cy="10441156"/>
          </a:xfrm>
          <a:prstGeom prst="rect">
            <a:avLst/>
          </a:prstGeom>
          <a:solidFill>
            <a:srgbClr val="213559"/>
          </a:solidFill>
        </p:spPr>
      </p:sp>
      <p:sp>
        <p:nvSpPr>
          <p:cNvPr name="AutoShape 7" id="7"/>
          <p:cNvSpPr/>
          <p:nvPr/>
        </p:nvSpPr>
        <p:spPr>
          <a:xfrm rot="-8231889">
            <a:off x="-10507643" y="6538090"/>
            <a:ext cx="16230600" cy="10441156"/>
          </a:xfrm>
          <a:prstGeom prst="rect">
            <a:avLst/>
          </a:prstGeom>
          <a:solidFill>
            <a:srgbClr val="263F6B"/>
          </a:solidFill>
        </p:spPr>
      </p:sp>
      <p:sp>
        <p:nvSpPr>
          <p:cNvPr name="Freeform 8" id="8"/>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1827653" y="2452326"/>
            <a:ext cx="1386321" cy="0"/>
          </a:xfrm>
          <a:prstGeom prst="line">
            <a:avLst/>
          </a:prstGeom>
          <a:ln cap="flat" w="76200">
            <a:solidFill>
              <a:srgbClr val="263F6B"/>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7527747" y="-1825476"/>
            <a:ext cx="16230600" cy="162306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a:grpSpLocks noChangeAspect="true"/>
          </p:cNvGrpSpPr>
          <p:nvPr/>
        </p:nvGrpSpPr>
        <p:grpSpPr>
          <a:xfrm rot="0">
            <a:off x="8002557" y="1028700"/>
            <a:ext cx="12008422" cy="12008374"/>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71569" t="0" r="-12056" b="0"/>
              </a:stretch>
            </a:blipFill>
          </p:spPr>
        </p:sp>
      </p:grpSp>
      <p:sp>
        <p:nvSpPr>
          <p:cNvPr name="TextBox 7" id="7"/>
          <p:cNvSpPr txBox="true"/>
          <p:nvPr/>
        </p:nvSpPr>
        <p:spPr>
          <a:xfrm rot="0">
            <a:off x="848318" y="1495727"/>
            <a:ext cx="5943253" cy="1582928"/>
          </a:xfrm>
          <a:prstGeom prst="rect">
            <a:avLst/>
          </a:prstGeom>
        </p:spPr>
        <p:txBody>
          <a:bodyPr anchor="t" rtlCol="false" tIns="0" lIns="0" bIns="0" rIns="0">
            <a:spAutoFit/>
          </a:bodyPr>
          <a:lstStyle/>
          <a:p>
            <a:pPr>
              <a:lnSpc>
                <a:spcPts val="6076"/>
              </a:lnSpc>
            </a:pPr>
            <a:r>
              <a:rPr lang="en-US" sz="6200" spc="-365">
                <a:solidFill>
                  <a:srgbClr val="263F6B"/>
                </a:solidFill>
                <a:latin typeface="Montserrat Ultra-Bold Italics"/>
              </a:rPr>
              <a:t>Benefit and Ootcomes</a:t>
            </a:r>
          </a:p>
        </p:txBody>
      </p:sp>
      <p:sp>
        <p:nvSpPr>
          <p:cNvPr name="TextBox 8" id="8"/>
          <p:cNvSpPr txBox="true"/>
          <p:nvPr/>
        </p:nvSpPr>
        <p:spPr>
          <a:xfrm rot="0">
            <a:off x="848318" y="3073893"/>
            <a:ext cx="6123635" cy="619125"/>
          </a:xfrm>
          <a:prstGeom prst="rect">
            <a:avLst/>
          </a:prstGeom>
        </p:spPr>
        <p:txBody>
          <a:bodyPr anchor="t" rtlCol="false" tIns="0" lIns="0" bIns="0" rIns="0">
            <a:spAutoFit/>
          </a:bodyPr>
          <a:lstStyle/>
          <a:p>
            <a:pPr>
              <a:lnSpc>
                <a:spcPts val="5624"/>
              </a:lnSpc>
            </a:pPr>
            <a:r>
              <a:rPr lang="en-US" sz="2499" spc="49">
                <a:solidFill>
                  <a:srgbClr val="212423"/>
                </a:solidFill>
                <a:latin typeface="Montserrat"/>
              </a:rPr>
              <a:t>For Hotel</a:t>
            </a:r>
          </a:p>
        </p:txBody>
      </p:sp>
      <p:sp>
        <p:nvSpPr>
          <p:cNvPr name="Freeform 9" id="9"/>
          <p:cNvSpPr/>
          <p:nvPr/>
        </p:nvSpPr>
        <p:spPr>
          <a:xfrm flipH="false" flipV="false" rot="0">
            <a:off x="15476242" y="885242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48318" y="819712"/>
            <a:ext cx="1783058" cy="295015"/>
          </a:xfrm>
          <a:custGeom>
            <a:avLst/>
            <a:gdLst/>
            <a:ahLst/>
            <a:cxnLst/>
            <a:rect r="r" b="b" t="t" l="l"/>
            <a:pathLst>
              <a:path h="295015" w="1783058">
                <a:moveTo>
                  <a:pt x="0" y="0"/>
                </a:moveTo>
                <a:lnTo>
                  <a:pt x="1783059" y="0"/>
                </a:lnTo>
                <a:lnTo>
                  <a:pt x="1783059" y="295015"/>
                </a:lnTo>
                <a:lnTo>
                  <a:pt x="0" y="295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848318" y="3731118"/>
            <a:ext cx="6123635" cy="2028825"/>
          </a:xfrm>
          <a:prstGeom prst="rect">
            <a:avLst/>
          </a:prstGeom>
        </p:spPr>
        <p:txBody>
          <a:bodyPr anchor="t" rtlCol="false" tIns="0" lIns="0" bIns="0" rIns="0">
            <a:spAutoFit/>
          </a:bodyPr>
          <a:lstStyle/>
          <a:p>
            <a:pPr marL="539749" indent="-269875" lvl="1">
              <a:lnSpc>
                <a:spcPts val="5624"/>
              </a:lnSpc>
              <a:buFont typeface="Arial"/>
              <a:buChar char="•"/>
            </a:pPr>
            <a:r>
              <a:rPr lang="en-US" sz="2499" spc="49">
                <a:solidFill>
                  <a:srgbClr val="212423"/>
                </a:solidFill>
                <a:latin typeface="Montserrat"/>
              </a:rPr>
              <a:t>Hotel ratings getting better</a:t>
            </a:r>
          </a:p>
          <a:p>
            <a:pPr marL="539749" indent="-269875" lvl="1">
              <a:lnSpc>
                <a:spcPts val="5624"/>
              </a:lnSpc>
              <a:buFont typeface="Arial"/>
              <a:buChar char="•"/>
            </a:pPr>
            <a:r>
              <a:rPr lang="en-US" sz="2499" spc="49">
                <a:solidFill>
                  <a:srgbClr val="212423"/>
                </a:solidFill>
                <a:latin typeface="Montserrat"/>
              </a:rPr>
              <a:t>More repeat guests coming</a:t>
            </a:r>
          </a:p>
          <a:p>
            <a:pPr marL="539749" indent="-269875" lvl="1">
              <a:lnSpc>
                <a:spcPts val="5624"/>
              </a:lnSpc>
              <a:buFont typeface="Arial"/>
              <a:buChar char="•"/>
            </a:pPr>
            <a:r>
              <a:rPr lang="en-US" sz="2499" spc="49">
                <a:solidFill>
                  <a:srgbClr val="212423"/>
                </a:solidFill>
                <a:latin typeface="Montserrat"/>
              </a:rPr>
              <a:t>Increasing profits earned</a:t>
            </a:r>
          </a:p>
        </p:txBody>
      </p:sp>
      <p:sp>
        <p:nvSpPr>
          <p:cNvPr name="TextBox 12" id="12"/>
          <p:cNvSpPr txBox="true"/>
          <p:nvPr/>
        </p:nvSpPr>
        <p:spPr>
          <a:xfrm rot="0">
            <a:off x="848318" y="5994646"/>
            <a:ext cx="6123635" cy="619125"/>
          </a:xfrm>
          <a:prstGeom prst="rect">
            <a:avLst/>
          </a:prstGeom>
        </p:spPr>
        <p:txBody>
          <a:bodyPr anchor="t" rtlCol="false" tIns="0" lIns="0" bIns="0" rIns="0">
            <a:spAutoFit/>
          </a:bodyPr>
          <a:lstStyle/>
          <a:p>
            <a:pPr>
              <a:lnSpc>
                <a:spcPts val="5624"/>
              </a:lnSpc>
            </a:pPr>
            <a:r>
              <a:rPr lang="en-US" sz="2499" spc="49">
                <a:solidFill>
                  <a:srgbClr val="212423"/>
                </a:solidFill>
                <a:latin typeface="Montserrat"/>
              </a:rPr>
              <a:t>For Employee</a:t>
            </a:r>
          </a:p>
        </p:txBody>
      </p:sp>
      <p:sp>
        <p:nvSpPr>
          <p:cNvPr name="TextBox 13" id="13"/>
          <p:cNvSpPr txBox="true"/>
          <p:nvPr/>
        </p:nvSpPr>
        <p:spPr>
          <a:xfrm rot="0">
            <a:off x="848318" y="6651872"/>
            <a:ext cx="6123635" cy="2733675"/>
          </a:xfrm>
          <a:prstGeom prst="rect">
            <a:avLst/>
          </a:prstGeom>
        </p:spPr>
        <p:txBody>
          <a:bodyPr anchor="t" rtlCol="false" tIns="0" lIns="0" bIns="0" rIns="0">
            <a:spAutoFit/>
          </a:bodyPr>
          <a:lstStyle/>
          <a:p>
            <a:pPr marL="539749" indent="-269875" lvl="1">
              <a:lnSpc>
                <a:spcPts val="5624"/>
              </a:lnSpc>
              <a:buFont typeface="Arial"/>
              <a:buChar char="•"/>
            </a:pPr>
            <a:r>
              <a:rPr lang="en-US" sz="2499" spc="49">
                <a:solidFill>
                  <a:srgbClr val="212423"/>
                </a:solidFill>
                <a:latin typeface="Montserrat"/>
              </a:rPr>
              <a:t>Making it easier for employees to do their work in the future</a:t>
            </a:r>
          </a:p>
          <a:p>
            <a:pPr marL="539749" indent="-269875" lvl="1">
              <a:lnSpc>
                <a:spcPts val="5624"/>
              </a:lnSpc>
              <a:buFont typeface="Arial"/>
              <a:buChar char="•"/>
            </a:pPr>
            <a:r>
              <a:rPr lang="en-US" sz="2499" spc="49">
                <a:solidFill>
                  <a:srgbClr val="212423"/>
                </a:solidFill>
                <a:latin typeface="Montserrat"/>
              </a:rPr>
              <a:t>Promotion to a higher position if the employee is deemed capable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sp>
        <p:nvSpPr>
          <p:cNvPr name="TextBox 5" id="5"/>
          <p:cNvSpPr txBox="true"/>
          <p:nvPr/>
        </p:nvSpPr>
        <p:spPr>
          <a:xfrm rot="0">
            <a:off x="1515696" y="1346164"/>
            <a:ext cx="6192311" cy="798542"/>
          </a:xfrm>
          <a:prstGeom prst="rect">
            <a:avLst/>
          </a:prstGeom>
        </p:spPr>
        <p:txBody>
          <a:bodyPr anchor="t" rtlCol="false" tIns="0" lIns="0" bIns="0" rIns="0">
            <a:spAutoFit/>
          </a:bodyPr>
          <a:lstStyle/>
          <a:p>
            <a:pPr algn="just">
              <a:lnSpc>
                <a:spcPts val="5958"/>
              </a:lnSpc>
            </a:pPr>
            <a:r>
              <a:rPr lang="en-US" sz="6080" spc="-358">
                <a:solidFill>
                  <a:srgbClr val="FFFFFF"/>
                </a:solidFill>
                <a:latin typeface="Montserrat Ultra-Bold Italics"/>
              </a:rPr>
              <a:t>Interview Result</a:t>
            </a:r>
          </a:p>
        </p:txBody>
      </p:sp>
      <p:sp>
        <p:nvSpPr>
          <p:cNvPr name="TextBox 6" id="6"/>
          <p:cNvSpPr txBox="true"/>
          <p:nvPr/>
        </p:nvSpPr>
        <p:spPr>
          <a:xfrm rot="0">
            <a:off x="1515696" y="2824909"/>
            <a:ext cx="15338496" cy="7989062"/>
          </a:xfrm>
          <a:prstGeom prst="rect">
            <a:avLst/>
          </a:prstGeom>
        </p:spPr>
        <p:txBody>
          <a:bodyPr anchor="t" rtlCol="false" tIns="0" lIns="0" bIns="0" rIns="0">
            <a:spAutoFit/>
          </a:bodyPr>
          <a:lstStyle/>
          <a:p>
            <a:pPr algn="just">
              <a:lnSpc>
                <a:spcPts val="3171"/>
              </a:lnSpc>
            </a:pPr>
            <a:r>
              <a:rPr lang="en-US" sz="2439" spc="48">
                <a:solidFill>
                  <a:srgbClr val="FFFFFF"/>
                </a:solidFill>
                <a:latin typeface="Montserrat"/>
              </a:rPr>
              <a:t>The resource persons who were successfully interviewed intensively were </a:t>
            </a:r>
            <a:r>
              <a:rPr lang="en-US" sz="2439" spc="48">
                <a:solidFill>
                  <a:srgbClr val="FFFFFF"/>
                </a:solidFill>
                <a:latin typeface="Montserrat Bold"/>
              </a:rPr>
              <a:t>Setyo Budi</a:t>
            </a:r>
            <a:r>
              <a:rPr lang="en-US" sz="2439" spc="48">
                <a:solidFill>
                  <a:srgbClr val="FFFFFF"/>
                </a:solidFill>
                <a:latin typeface="Montserrat"/>
              </a:rPr>
              <a:t> as Director of Learning and Development, </a:t>
            </a:r>
            <a:r>
              <a:rPr lang="en-US" sz="2439" spc="48">
                <a:solidFill>
                  <a:srgbClr val="FFFFFF"/>
                </a:solidFill>
                <a:latin typeface="Montserrat Bold"/>
              </a:rPr>
              <a:t>Vanda Setiangga</a:t>
            </a:r>
            <a:r>
              <a:rPr lang="en-US" sz="2439" spc="48">
                <a:solidFill>
                  <a:srgbClr val="FFFFFF"/>
                </a:solidFill>
                <a:latin typeface="Montserrat"/>
              </a:rPr>
              <a:t> as Complex Human Resources Manager, and </a:t>
            </a:r>
            <a:r>
              <a:rPr lang="en-US" sz="2439" spc="48">
                <a:solidFill>
                  <a:srgbClr val="FFFFFF"/>
                </a:solidFill>
                <a:latin typeface="Montserrat Bold"/>
              </a:rPr>
              <a:t>Natasha Angelia</a:t>
            </a:r>
            <a:r>
              <a:rPr lang="en-US" sz="2439" spc="48">
                <a:solidFill>
                  <a:srgbClr val="FFFFFF"/>
                </a:solidFill>
                <a:latin typeface="Montserrat"/>
              </a:rPr>
              <a:t> as Complex Human Resources Coordinator (informant three).</a:t>
            </a:r>
          </a:p>
          <a:p>
            <a:pPr algn="just">
              <a:lnSpc>
                <a:spcPts val="3171"/>
              </a:lnSpc>
            </a:pPr>
          </a:p>
          <a:p>
            <a:pPr algn="just" marL="526795" indent="-263398" lvl="1">
              <a:lnSpc>
                <a:spcPts val="3171"/>
              </a:lnSpc>
              <a:buFont typeface="Arial"/>
              <a:buChar char="•"/>
            </a:pPr>
            <a:r>
              <a:rPr lang="en-US" sz="2439" spc="48">
                <a:solidFill>
                  <a:srgbClr val="FFFFFF"/>
                </a:solidFill>
                <a:latin typeface="Montserrat"/>
              </a:rPr>
              <a:t>The existence of complex management does not have a big impact on operations, because complex management still refers to the rules and identity of each property</a:t>
            </a:r>
          </a:p>
          <a:p>
            <a:pPr algn="just" marL="526795" indent="-263398" lvl="1">
              <a:lnSpc>
                <a:spcPts val="3171"/>
              </a:lnSpc>
              <a:buFont typeface="Arial"/>
              <a:buChar char="•"/>
            </a:pPr>
            <a:r>
              <a:rPr lang="en-US" sz="2439" spc="48">
                <a:solidFill>
                  <a:srgbClr val="FFFFFF"/>
                </a:solidFill>
                <a:latin typeface="Montserrat"/>
              </a:rPr>
              <a:t>The existing communication pattern takes into account all existing levels of urgency. When there is nothing that can be said to be important or urgent, then all communication patterns are carried out in the same direction according to hierarchical levels</a:t>
            </a:r>
          </a:p>
          <a:p>
            <a:pPr algn="just" marL="526795" indent="-263398" lvl="1">
              <a:lnSpc>
                <a:spcPts val="3171"/>
              </a:lnSpc>
              <a:buFont typeface="Arial"/>
              <a:buChar char="•"/>
            </a:pPr>
            <a:r>
              <a:rPr lang="en-US" sz="2439" spc="48">
                <a:solidFill>
                  <a:srgbClr val="FFFFFF"/>
                </a:solidFill>
                <a:latin typeface="Montserrat"/>
              </a:rPr>
              <a:t>There is freedom for an employee to explore new knowledge, as well as excellent support from management to provide everything that can support the learning program to create employees who have good skills or achieve employee capabilities</a:t>
            </a:r>
          </a:p>
          <a:p>
            <a:pPr algn="just" marL="526795" indent="-263398" lvl="1">
              <a:lnSpc>
                <a:spcPts val="3171"/>
              </a:lnSpc>
              <a:buFont typeface="Arial"/>
              <a:buChar char="•"/>
            </a:pPr>
            <a:r>
              <a:rPr lang="en-US" sz="2439" spc="48">
                <a:solidFill>
                  <a:srgbClr val="FFFFFF"/>
                </a:solidFill>
                <a:latin typeface="Montserrat"/>
              </a:rPr>
              <a:t>The facilities and work environment at The Westin Surabaya hotel are very good and fully meet all needs. The relationship between the employees there is also very good.</a:t>
            </a:r>
          </a:p>
          <a:p>
            <a:pPr algn="just">
              <a:lnSpc>
                <a:spcPts val="3171"/>
              </a:lnSpc>
            </a:pPr>
          </a:p>
          <a:p>
            <a:pPr algn="just">
              <a:lnSpc>
                <a:spcPts val="3171"/>
              </a:lnSpc>
            </a:pPr>
          </a:p>
          <a:p>
            <a:pPr algn="just">
              <a:lnSpc>
                <a:spcPts val="3171"/>
              </a:lnSpc>
            </a:pPr>
          </a:p>
          <a:p>
            <a:pPr algn="just">
              <a:lnSpc>
                <a:spcPts val="3171"/>
              </a:lnSpc>
            </a:pPr>
          </a:p>
          <a:p>
            <a:pPr algn="just">
              <a:lnSpc>
                <a:spcPts val="3171"/>
              </a:lnSpc>
            </a:pPr>
          </a:p>
          <a:p>
            <a:pPr algn="just">
              <a:lnSpc>
                <a:spcPts val="3171"/>
              </a:lnSpc>
            </a:pPr>
          </a:p>
        </p:txBody>
      </p:sp>
      <p:sp>
        <p:nvSpPr>
          <p:cNvPr name="Freeform 7" id="7"/>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DAF0znrNTEs</dc:identifier>
  <dcterms:modified xsi:type="dcterms:W3CDTF">2011-08-01T06:04:30Z</dcterms:modified>
  <cp:revision>1</cp:revision>
  <dc:title>Blue Modern Company Profile Presentation</dc:title>
</cp:coreProperties>
</file>